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Garet" charset="1" panose="00000000000000000000"/>
      <p:regular r:id="rId19"/>
    </p:embeddedFont>
    <p:embeddedFont>
      <p:font typeface="Anton" charset="1" panose="00000500000000000000"/>
      <p:regular r:id="rId20"/>
    </p:embeddedFont>
    <p:embeddedFont>
      <p:font typeface="Montserrat Semi-Bold" charset="1" panose="00000700000000000000"/>
      <p:regular r:id="rId21"/>
    </p:embeddedFont>
    <p:embeddedFont>
      <p:font typeface="Montserrat" charset="1" panose="00000500000000000000"/>
      <p:regular r:id="rId22"/>
    </p:embeddedFont>
    <p:embeddedFont>
      <p:font typeface="Montserrat Bold" charset="1" panose="00000800000000000000"/>
      <p:regular r:id="rId23"/>
    </p:embeddedFont>
    <p:embeddedFont>
      <p:font typeface="Montserrat Italics" charset="1" panose="000005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jpeg" Type="http://schemas.openxmlformats.org/officeDocument/2006/relationships/image"/><Relationship Id="rId2" Target="../media/image4.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20.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svg" Type="http://schemas.openxmlformats.org/officeDocument/2006/relationships/image"/><Relationship Id="rId2" Target="../media/image4.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2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8.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2.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3.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629472" y="842033"/>
            <a:ext cx="19197390" cy="8718028"/>
            <a:chOff x="0" y="0"/>
            <a:chExt cx="5056103" cy="2296106"/>
          </a:xfrm>
        </p:grpSpPr>
        <p:sp>
          <p:nvSpPr>
            <p:cNvPr name="Freeform 4" id="4"/>
            <p:cNvSpPr/>
            <p:nvPr/>
          </p:nvSpPr>
          <p:spPr>
            <a:xfrm flipH="false" flipV="false" rot="0">
              <a:off x="0" y="0"/>
              <a:ext cx="5056103" cy="2296106"/>
            </a:xfrm>
            <a:custGeom>
              <a:avLst/>
              <a:gdLst/>
              <a:ahLst/>
              <a:cxnLst/>
              <a:rect r="r" b="b" t="t" l="l"/>
              <a:pathLst>
                <a:path h="2296106" w="5056103">
                  <a:moveTo>
                    <a:pt x="0" y="0"/>
                  </a:moveTo>
                  <a:lnTo>
                    <a:pt x="5056103" y="0"/>
                  </a:lnTo>
                  <a:lnTo>
                    <a:pt x="5056103" y="2296106"/>
                  </a:lnTo>
                  <a:lnTo>
                    <a:pt x="0" y="2296106"/>
                  </a:lnTo>
                  <a:close/>
                </a:path>
              </a:pathLst>
            </a:custGeom>
            <a:solidFill>
              <a:srgbClr val="231F1F">
                <a:alpha val="66667"/>
              </a:srgbClr>
            </a:solidFill>
          </p:spPr>
        </p:sp>
        <p:sp>
          <p:nvSpPr>
            <p:cNvPr name="TextBox 5" id="5"/>
            <p:cNvSpPr txBox="true"/>
            <p:nvPr/>
          </p:nvSpPr>
          <p:spPr>
            <a:xfrm>
              <a:off x="0" y="38100"/>
              <a:ext cx="5056103" cy="2258006"/>
            </a:xfrm>
            <a:prstGeom prst="rect">
              <a:avLst/>
            </a:prstGeom>
          </p:spPr>
          <p:txBody>
            <a:bodyPr anchor="ctr" rtlCol="false" tIns="50800" lIns="50800" bIns="50800" rIns="50800"/>
            <a:lstStyle/>
            <a:p>
              <a:pPr algn="ctr">
                <a:lnSpc>
                  <a:spcPts val="1778"/>
                </a:lnSpc>
              </a:pPr>
              <a:r>
                <a:rPr lang="en-US" sz="1833">
                  <a:solidFill>
                    <a:srgbClr val="FFFFFF">
                      <a:alpha val="66667"/>
                    </a:srgbClr>
                  </a:solidFill>
                  <a:latin typeface="Garet"/>
                  <a:ea typeface="Garet"/>
                  <a:cs typeface="Garet"/>
                  <a:sym typeface="Garet"/>
                </a:rPr>
                <a:t>t</a:t>
              </a:r>
            </a:p>
          </p:txBody>
        </p:sp>
      </p:grpSp>
      <p:sp>
        <p:nvSpPr>
          <p:cNvPr name="Freeform 6" id="6"/>
          <p:cNvSpPr/>
          <p:nvPr/>
        </p:nvSpPr>
        <p:spPr>
          <a:xfrm flipH="false" flipV="false" rot="0">
            <a:off x="-2628900" y="6723053"/>
            <a:ext cx="7315200" cy="4083212"/>
          </a:xfrm>
          <a:custGeom>
            <a:avLst/>
            <a:gdLst/>
            <a:ahLst/>
            <a:cxnLst/>
            <a:rect r="r" b="b" t="t" l="l"/>
            <a:pathLst>
              <a:path h="4083212" w="7315200">
                <a:moveTo>
                  <a:pt x="0" y="0"/>
                </a:moveTo>
                <a:lnTo>
                  <a:pt x="7315200" y="0"/>
                </a:lnTo>
                <a:lnTo>
                  <a:pt x="7315200" y="4083211"/>
                </a:lnTo>
                <a:lnTo>
                  <a:pt x="0" y="40832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0">
            <a:off x="12363442" y="842033"/>
            <a:ext cx="7315200" cy="4083212"/>
          </a:xfrm>
          <a:custGeom>
            <a:avLst/>
            <a:gdLst/>
            <a:ahLst/>
            <a:cxnLst/>
            <a:rect r="r" b="b" t="t" l="l"/>
            <a:pathLst>
              <a:path h="4083212" w="7315200">
                <a:moveTo>
                  <a:pt x="7315200" y="0"/>
                </a:moveTo>
                <a:lnTo>
                  <a:pt x="0" y="0"/>
                </a:lnTo>
                <a:lnTo>
                  <a:pt x="0" y="4083212"/>
                </a:lnTo>
                <a:lnTo>
                  <a:pt x="7315200" y="4083212"/>
                </a:lnTo>
                <a:lnTo>
                  <a:pt x="731520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true" flipV="false" rot="0">
            <a:off x="13345375" y="7228348"/>
            <a:ext cx="4723530" cy="2636588"/>
          </a:xfrm>
          <a:custGeom>
            <a:avLst/>
            <a:gdLst/>
            <a:ahLst/>
            <a:cxnLst/>
            <a:rect r="r" b="b" t="t" l="l"/>
            <a:pathLst>
              <a:path h="2636588" w="4723530">
                <a:moveTo>
                  <a:pt x="4723530" y="0"/>
                </a:moveTo>
                <a:lnTo>
                  <a:pt x="0" y="0"/>
                </a:lnTo>
                <a:lnTo>
                  <a:pt x="0" y="2636588"/>
                </a:lnTo>
                <a:lnTo>
                  <a:pt x="4723530" y="2636588"/>
                </a:lnTo>
                <a:lnTo>
                  <a:pt x="472353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true" flipV="false" rot="0">
            <a:off x="-1333065" y="586202"/>
            <a:ext cx="4723530" cy="2636588"/>
          </a:xfrm>
          <a:custGeom>
            <a:avLst/>
            <a:gdLst/>
            <a:ahLst/>
            <a:cxnLst/>
            <a:rect r="r" b="b" t="t" l="l"/>
            <a:pathLst>
              <a:path h="2636588" w="4723530">
                <a:moveTo>
                  <a:pt x="4723530" y="0"/>
                </a:moveTo>
                <a:lnTo>
                  <a:pt x="0" y="0"/>
                </a:lnTo>
                <a:lnTo>
                  <a:pt x="0" y="2636588"/>
                </a:lnTo>
                <a:lnTo>
                  <a:pt x="4723530" y="2636588"/>
                </a:lnTo>
                <a:lnTo>
                  <a:pt x="472353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1156592" y="2564277"/>
            <a:ext cx="15974816" cy="4664071"/>
          </a:xfrm>
          <a:prstGeom prst="rect">
            <a:avLst/>
          </a:prstGeom>
        </p:spPr>
        <p:txBody>
          <a:bodyPr anchor="t" rtlCol="false" tIns="0" lIns="0" bIns="0" rIns="0">
            <a:spAutoFit/>
          </a:bodyPr>
          <a:lstStyle/>
          <a:p>
            <a:pPr algn="ctr">
              <a:lnSpc>
                <a:spcPts val="18119"/>
              </a:lnSpc>
              <a:spcBef>
                <a:spcPct val="0"/>
              </a:spcBef>
            </a:pPr>
            <a:r>
              <a:rPr lang="en-US" sz="17094">
                <a:solidFill>
                  <a:srgbClr val="FFFFFF"/>
                </a:solidFill>
                <a:latin typeface="Anton"/>
                <a:ea typeface="Anton"/>
                <a:cs typeface="Anton"/>
                <a:sym typeface="Anton"/>
              </a:rPr>
              <a:t> STABLECOIN DATA ANALYTICS</a:t>
            </a:r>
          </a:p>
        </p:txBody>
      </p:sp>
      <p:sp>
        <p:nvSpPr>
          <p:cNvPr name="TextBox 11" id="11"/>
          <p:cNvSpPr txBox="true"/>
          <p:nvPr/>
        </p:nvSpPr>
        <p:spPr>
          <a:xfrm rot="0">
            <a:off x="8142036" y="7970069"/>
            <a:ext cx="1654373" cy="405765"/>
          </a:xfrm>
          <a:prstGeom prst="rect">
            <a:avLst/>
          </a:prstGeom>
        </p:spPr>
        <p:txBody>
          <a:bodyPr anchor="t" rtlCol="false" tIns="0" lIns="0" bIns="0" rIns="0">
            <a:spAutoFit/>
          </a:bodyPr>
          <a:lstStyle/>
          <a:p>
            <a:pPr algn="ctr">
              <a:lnSpc>
                <a:spcPts val="3180"/>
              </a:lnSpc>
              <a:spcBef>
                <a:spcPct val="0"/>
              </a:spcBef>
            </a:pPr>
            <a:r>
              <a:rPr lang="en-US" b="true" sz="3000">
                <a:solidFill>
                  <a:srgbClr val="FFFFFF"/>
                </a:solidFill>
                <a:latin typeface="Montserrat Semi-Bold"/>
                <a:ea typeface="Montserrat Semi-Bold"/>
                <a:cs typeface="Montserrat Semi-Bold"/>
                <a:sym typeface="Montserrat Semi-Bold"/>
              </a:rPr>
              <a:t>Team 20</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8689305" y="-878041"/>
            <a:ext cx="19197390" cy="12043082"/>
            <a:chOff x="0" y="0"/>
            <a:chExt cx="5056103" cy="3171840"/>
          </a:xfrm>
        </p:grpSpPr>
        <p:sp>
          <p:nvSpPr>
            <p:cNvPr name="Freeform 4" id="4"/>
            <p:cNvSpPr/>
            <p:nvPr/>
          </p:nvSpPr>
          <p:spPr>
            <a:xfrm flipH="false" flipV="false" rot="0">
              <a:off x="0" y="0"/>
              <a:ext cx="5056103" cy="3171841"/>
            </a:xfrm>
            <a:custGeom>
              <a:avLst/>
              <a:gdLst/>
              <a:ahLst/>
              <a:cxnLst/>
              <a:rect r="r" b="b" t="t" l="l"/>
              <a:pathLst>
                <a:path h="3171841" w="5056103">
                  <a:moveTo>
                    <a:pt x="0" y="0"/>
                  </a:moveTo>
                  <a:lnTo>
                    <a:pt x="5056103" y="0"/>
                  </a:lnTo>
                  <a:lnTo>
                    <a:pt x="5056103" y="3171841"/>
                  </a:lnTo>
                  <a:lnTo>
                    <a:pt x="0" y="3171841"/>
                  </a:lnTo>
                  <a:close/>
                </a:path>
              </a:pathLst>
            </a:custGeom>
            <a:gradFill rotWithShape="true">
              <a:gsLst>
                <a:gs pos="0">
                  <a:srgbClr val="231F1F">
                    <a:alpha val="0"/>
                  </a:srgbClr>
                </a:gs>
                <a:gs pos="100000">
                  <a:srgbClr val="000000">
                    <a:alpha val="67000"/>
                  </a:srgbClr>
                </a:gs>
              </a:gsLst>
              <a:lin ang="0"/>
            </a:gradFill>
          </p:spPr>
        </p:sp>
        <p:sp>
          <p:nvSpPr>
            <p:cNvPr name="TextBox 5" id="5"/>
            <p:cNvSpPr txBox="true"/>
            <p:nvPr/>
          </p:nvSpPr>
          <p:spPr>
            <a:xfrm>
              <a:off x="0" y="38100"/>
              <a:ext cx="5056103" cy="3133740"/>
            </a:xfrm>
            <a:prstGeom prst="rect">
              <a:avLst/>
            </a:prstGeom>
          </p:spPr>
          <p:txBody>
            <a:bodyPr anchor="ctr" rtlCol="false" tIns="50800" lIns="50800" bIns="50800" rIns="50800"/>
            <a:lstStyle/>
            <a:p>
              <a:pPr algn="ctr">
                <a:lnSpc>
                  <a:spcPts val="1778"/>
                </a:lnSpc>
              </a:pPr>
            </a:p>
          </p:txBody>
        </p:sp>
      </p:grpSp>
      <p:sp>
        <p:nvSpPr>
          <p:cNvPr name="Freeform 6" id="6"/>
          <p:cNvSpPr/>
          <p:nvPr/>
        </p:nvSpPr>
        <p:spPr>
          <a:xfrm flipH="false" flipV="false" rot="0">
            <a:off x="2090776" y="1297778"/>
            <a:ext cx="515668" cy="477227"/>
          </a:xfrm>
          <a:custGeom>
            <a:avLst/>
            <a:gdLst/>
            <a:ahLst/>
            <a:cxnLst/>
            <a:rect r="r" b="b" t="t" l="l"/>
            <a:pathLst>
              <a:path h="477227" w="515668">
                <a:moveTo>
                  <a:pt x="0" y="0"/>
                </a:moveTo>
                <a:lnTo>
                  <a:pt x="515668" y="0"/>
                </a:lnTo>
                <a:lnTo>
                  <a:pt x="515668" y="477227"/>
                </a:lnTo>
                <a:lnTo>
                  <a:pt x="0" y="4772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202781" y="8954889"/>
            <a:ext cx="5212458" cy="530723"/>
          </a:xfrm>
          <a:custGeom>
            <a:avLst/>
            <a:gdLst/>
            <a:ahLst/>
            <a:cxnLst/>
            <a:rect r="r" b="b" t="t" l="l"/>
            <a:pathLst>
              <a:path h="530723" w="5212458">
                <a:moveTo>
                  <a:pt x="0" y="0"/>
                </a:moveTo>
                <a:lnTo>
                  <a:pt x="5212458" y="0"/>
                </a:lnTo>
                <a:lnTo>
                  <a:pt x="5212458" y="530723"/>
                </a:lnTo>
                <a:lnTo>
                  <a:pt x="0" y="5307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16542332" y="1160721"/>
            <a:ext cx="476685" cy="476685"/>
            <a:chOff x="0" y="0"/>
            <a:chExt cx="125547" cy="125547"/>
          </a:xfrm>
        </p:grpSpPr>
        <p:sp>
          <p:nvSpPr>
            <p:cNvPr name="Freeform 9" id="9"/>
            <p:cNvSpPr/>
            <p:nvPr/>
          </p:nvSpPr>
          <p:spPr>
            <a:xfrm flipH="false" flipV="false" rot="0">
              <a:off x="0" y="0"/>
              <a:ext cx="125547" cy="125547"/>
            </a:xfrm>
            <a:custGeom>
              <a:avLst/>
              <a:gdLst/>
              <a:ahLst/>
              <a:cxnLst/>
              <a:rect r="r" b="b" t="t" l="l"/>
              <a:pathLst>
                <a:path h="125547" w="125547">
                  <a:moveTo>
                    <a:pt x="0" y="0"/>
                  </a:moveTo>
                  <a:lnTo>
                    <a:pt x="125547" y="0"/>
                  </a:lnTo>
                  <a:lnTo>
                    <a:pt x="125547" y="125547"/>
                  </a:lnTo>
                  <a:lnTo>
                    <a:pt x="0" y="125547"/>
                  </a:lnTo>
                  <a:close/>
                </a:path>
              </a:pathLst>
            </a:custGeom>
            <a:solidFill>
              <a:srgbClr val="FFDE59"/>
            </a:solidFill>
          </p:spPr>
        </p:sp>
        <p:sp>
          <p:nvSpPr>
            <p:cNvPr name="TextBox 10" id="10"/>
            <p:cNvSpPr txBox="true"/>
            <p:nvPr/>
          </p:nvSpPr>
          <p:spPr>
            <a:xfrm>
              <a:off x="0" y="28575"/>
              <a:ext cx="125547" cy="96972"/>
            </a:xfrm>
            <a:prstGeom prst="rect">
              <a:avLst/>
            </a:prstGeom>
          </p:spPr>
          <p:txBody>
            <a:bodyPr anchor="ctr" rtlCol="false" tIns="50800" lIns="50800" bIns="50800" rIns="50800"/>
            <a:lstStyle/>
            <a:p>
              <a:pPr algn="ctr">
                <a:lnSpc>
                  <a:spcPts val="2473"/>
                </a:lnSpc>
              </a:pPr>
            </a:p>
          </p:txBody>
        </p:sp>
      </p:grpSp>
      <p:sp>
        <p:nvSpPr>
          <p:cNvPr name="Freeform 11" id="11"/>
          <p:cNvSpPr/>
          <p:nvPr/>
        </p:nvSpPr>
        <p:spPr>
          <a:xfrm flipH="true" flipV="false" rot="0">
            <a:off x="16692247" y="8991823"/>
            <a:ext cx="454362" cy="456854"/>
          </a:xfrm>
          <a:custGeom>
            <a:avLst/>
            <a:gdLst/>
            <a:ahLst/>
            <a:cxnLst/>
            <a:rect r="r" b="b" t="t" l="l"/>
            <a:pathLst>
              <a:path h="456854" w="454362">
                <a:moveTo>
                  <a:pt x="454362" y="0"/>
                </a:moveTo>
                <a:lnTo>
                  <a:pt x="0" y="0"/>
                </a:lnTo>
                <a:lnTo>
                  <a:pt x="0" y="456854"/>
                </a:lnTo>
                <a:lnTo>
                  <a:pt x="454362" y="456854"/>
                </a:lnTo>
                <a:lnTo>
                  <a:pt x="454362"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2" id="12"/>
          <p:cNvGrpSpPr>
            <a:grpSpLocks noChangeAspect="true"/>
          </p:cNvGrpSpPr>
          <p:nvPr/>
        </p:nvGrpSpPr>
        <p:grpSpPr>
          <a:xfrm rot="0">
            <a:off x="1766980" y="3892693"/>
            <a:ext cx="3072542" cy="3072542"/>
            <a:chOff x="0" y="0"/>
            <a:chExt cx="14840029" cy="14840029"/>
          </a:xfrm>
        </p:grpSpPr>
        <p:sp>
          <p:nvSpPr>
            <p:cNvPr name="Freeform 13" id="13"/>
            <p:cNvSpPr/>
            <p:nvPr/>
          </p:nvSpPr>
          <p:spPr>
            <a:xfrm flipH="false" flipV="false" rot="0">
              <a:off x="-33258" y="-75"/>
              <a:ext cx="14906544" cy="14840178"/>
            </a:xfrm>
            <a:custGeom>
              <a:avLst/>
              <a:gdLst/>
              <a:ahLst/>
              <a:cxnLst/>
              <a:rect r="r" b="b" t="t" l="l"/>
              <a:pathLst>
                <a:path h="14840178" w="14906544">
                  <a:moveTo>
                    <a:pt x="7453273" y="75"/>
                  </a:moveTo>
                  <a:cubicBezTo>
                    <a:pt x="4794451" y="-11816"/>
                    <a:pt x="2332496" y="1399825"/>
                    <a:pt x="999642" y="3700470"/>
                  </a:cubicBezTo>
                  <a:cubicBezTo>
                    <a:pt x="-333213" y="6001115"/>
                    <a:pt x="-333213" y="8839064"/>
                    <a:pt x="999642" y="11139709"/>
                  </a:cubicBezTo>
                  <a:cubicBezTo>
                    <a:pt x="2332496" y="13440354"/>
                    <a:pt x="4794451" y="14851995"/>
                    <a:pt x="7453273" y="14840104"/>
                  </a:cubicBezTo>
                  <a:cubicBezTo>
                    <a:pt x="10112093" y="14851995"/>
                    <a:pt x="12574049" y="13440354"/>
                    <a:pt x="13906904" y="11139709"/>
                  </a:cubicBezTo>
                  <a:cubicBezTo>
                    <a:pt x="15239758" y="8839064"/>
                    <a:pt x="15239758" y="6001115"/>
                    <a:pt x="13906904" y="3700470"/>
                  </a:cubicBezTo>
                  <a:cubicBezTo>
                    <a:pt x="12574049" y="1399825"/>
                    <a:pt x="10112093" y="-11816"/>
                    <a:pt x="7453273" y="75"/>
                  </a:cubicBezTo>
                  <a:close/>
                </a:path>
              </a:pathLst>
            </a:custGeom>
            <a:gradFill rotWithShape="true">
              <a:gsLst>
                <a:gs pos="0">
                  <a:srgbClr val="000000">
                    <a:alpha val="100000"/>
                  </a:srgbClr>
                </a:gs>
                <a:gs pos="100000">
                  <a:srgbClr val="C89116">
                    <a:alpha val="100000"/>
                  </a:srgbClr>
                </a:gs>
              </a:gsLst>
              <a:lin ang="0"/>
            </a:gradFill>
          </p:spPr>
        </p:sp>
        <p:sp>
          <p:nvSpPr>
            <p:cNvPr name="Freeform 14" id="14"/>
            <p:cNvSpPr/>
            <p:nvPr/>
          </p:nvSpPr>
          <p:spPr>
            <a:xfrm flipH="false" flipV="false" rot="0">
              <a:off x="168022" y="200309"/>
              <a:ext cx="14503985" cy="14439411"/>
            </a:xfrm>
            <a:custGeom>
              <a:avLst/>
              <a:gdLst/>
              <a:ahLst/>
              <a:cxnLst/>
              <a:rect r="r" b="b" t="t" l="l"/>
              <a:pathLst>
                <a:path h="14439411" w="14503985">
                  <a:moveTo>
                    <a:pt x="7251993" y="73"/>
                  </a:moveTo>
                  <a:cubicBezTo>
                    <a:pt x="4664974" y="-11497"/>
                    <a:pt x="2269506" y="1362022"/>
                    <a:pt x="972645" y="3600537"/>
                  </a:cubicBezTo>
                  <a:cubicBezTo>
                    <a:pt x="-324215" y="5839051"/>
                    <a:pt x="-324215" y="8600360"/>
                    <a:pt x="972645" y="10838875"/>
                  </a:cubicBezTo>
                  <a:cubicBezTo>
                    <a:pt x="2269506" y="13077389"/>
                    <a:pt x="4664974" y="14450908"/>
                    <a:pt x="7251993" y="14439338"/>
                  </a:cubicBezTo>
                  <a:cubicBezTo>
                    <a:pt x="9839011" y="14450908"/>
                    <a:pt x="12234479" y="13077389"/>
                    <a:pt x="13531340" y="10838875"/>
                  </a:cubicBezTo>
                  <a:cubicBezTo>
                    <a:pt x="14828201" y="8600360"/>
                    <a:pt x="14828201" y="5839051"/>
                    <a:pt x="13531340" y="3600537"/>
                  </a:cubicBezTo>
                  <a:cubicBezTo>
                    <a:pt x="12234479" y="1362022"/>
                    <a:pt x="9839011" y="-11497"/>
                    <a:pt x="7251993" y="73"/>
                  </a:cubicBezTo>
                  <a:close/>
                </a:path>
              </a:pathLst>
            </a:custGeom>
            <a:solidFill>
              <a:srgbClr val="FFFFFF"/>
            </a:solidFill>
          </p:spPr>
        </p:sp>
        <p:sp>
          <p:nvSpPr>
            <p:cNvPr name="Freeform 15" id="15"/>
            <p:cNvSpPr/>
            <p:nvPr/>
          </p:nvSpPr>
          <p:spPr>
            <a:xfrm flipH="false" flipV="false" rot="0">
              <a:off x="531276" y="561946"/>
              <a:ext cx="13777477" cy="13716137"/>
            </a:xfrm>
            <a:custGeom>
              <a:avLst/>
              <a:gdLst/>
              <a:ahLst/>
              <a:cxnLst/>
              <a:rect r="r" b="b" t="t" l="l"/>
              <a:pathLst>
                <a:path h="13716137" w="13777477">
                  <a:moveTo>
                    <a:pt x="6888739" y="68"/>
                  </a:moveTo>
                  <a:cubicBezTo>
                    <a:pt x="4431305" y="-10922"/>
                    <a:pt x="2155826" y="1293797"/>
                    <a:pt x="923925" y="3420184"/>
                  </a:cubicBezTo>
                  <a:cubicBezTo>
                    <a:pt x="-307975" y="5546571"/>
                    <a:pt x="-307975" y="8169565"/>
                    <a:pt x="923925" y="10295952"/>
                  </a:cubicBezTo>
                  <a:cubicBezTo>
                    <a:pt x="2155826" y="12422339"/>
                    <a:pt x="4431305" y="13727058"/>
                    <a:pt x="6888739" y="13716068"/>
                  </a:cubicBezTo>
                  <a:cubicBezTo>
                    <a:pt x="9346172" y="13727058"/>
                    <a:pt x="11621651" y="12422339"/>
                    <a:pt x="12853552" y="10295952"/>
                  </a:cubicBezTo>
                  <a:cubicBezTo>
                    <a:pt x="14085452" y="8169565"/>
                    <a:pt x="14085452" y="5546571"/>
                    <a:pt x="12853552" y="3420184"/>
                  </a:cubicBezTo>
                  <a:cubicBezTo>
                    <a:pt x="11621651" y="1293797"/>
                    <a:pt x="9346172" y="-10922"/>
                    <a:pt x="6888739" y="68"/>
                  </a:cubicBezTo>
                  <a:close/>
                </a:path>
              </a:pathLst>
            </a:custGeom>
            <a:blipFill>
              <a:blip r:embed="rId9"/>
              <a:stretch>
                <a:fillRect l="-16369" t="0" r="-16369" b="0"/>
              </a:stretch>
            </a:blipFill>
          </p:spPr>
        </p:sp>
      </p:grpSp>
      <p:sp>
        <p:nvSpPr>
          <p:cNvPr name="TextBox 16" id="16"/>
          <p:cNvSpPr txBox="true"/>
          <p:nvPr/>
        </p:nvSpPr>
        <p:spPr>
          <a:xfrm rot="0">
            <a:off x="2797984" y="1445401"/>
            <a:ext cx="1929535" cy="255606"/>
          </a:xfrm>
          <a:prstGeom prst="rect">
            <a:avLst/>
          </a:prstGeom>
        </p:spPr>
        <p:txBody>
          <a:bodyPr anchor="t" rtlCol="false" tIns="0" lIns="0" bIns="0" rIns="0">
            <a:spAutoFit/>
          </a:bodyPr>
          <a:lstStyle/>
          <a:p>
            <a:pPr algn="l">
              <a:lnSpc>
                <a:spcPts val="1915"/>
              </a:lnSpc>
              <a:spcBef>
                <a:spcPct val="0"/>
              </a:spcBef>
            </a:pPr>
            <a:r>
              <a:rPr lang="en-US" b="true" sz="1806">
                <a:solidFill>
                  <a:srgbClr val="FFFFFF"/>
                </a:solidFill>
                <a:latin typeface="Montserrat Semi-Bold"/>
                <a:ea typeface="Montserrat Semi-Bold"/>
                <a:cs typeface="Montserrat Semi-Bold"/>
                <a:sym typeface="Montserrat Semi-Bold"/>
              </a:rPr>
              <a:t>Studio Shodwe</a:t>
            </a:r>
          </a:p>
        </p:txBody>
      </p:sp>
      <p:sp>
        <p:nvSpPr>
          <p:cNvPr name="TextBox 17" id="17"/>
          <p:cNvSpPr txBox="true"/>
          <p:nvPr/>
        </p:nvSpPr>
        <p:spPr>
          <a:xfrm rot="0">
            <a:off x="3247689" y="9101972"/>
            <a:ext cx="3183668" cy="255606"/>
          </a:xfrm>
          <a:prstGeom prst="rect">
            <a:avLst/>
          </a:prstGeom>
        </p:spPr>
        <p:txBody>
          <a:bodyPr anchor="t" rtlCol="false" tIns="0" lIns="0" bIns="0" rIns="0">
            <a:spAutoFit/>
          </a:bodyPr>
          <a:lstStyle/>
          <a:p>
            <a:pPr algn="l">
              <a:lnSpc>
                <a:spcPts val="1915"/>
              </a:lnSpc>
              <a:spcBef>
                <a:spcPct val="0"/>
              </a:spcBef>
            </a:pPr>
            <a:r>
              <a:rPr lang="en-US" b="true" sz="1806">
                <a:solidFill>
                  <a:srgbClr val="000000"/>
                </a:solidFill>
                <a:latin typeface="Montserrat Semi-Bold"/>
                <a:ea typeface="Montserrat Semi-Bold"/>
                <a:cs typeface="Montserrat Semi-Bold"/>
                <a:sym typeface="Montserrat Semi-Bold"/>
              </a:rPr>
              <a:t>www.reallygreatsite.com</a:t>
            </a:r>
          </a:p>
        </p:txBody>
      </p:sp>
      <p:sp>
        <p:nvSpPr>
          <p:cNvPr name="TextBox 18" id="18"/>
          <p:cNvSpPr txBox="true"/>
          <p:nvPr/>
        </p:nvSpPr>
        <p:spPr>
          <a:xfrm rot="0">
            <a:off x="15788572" y="1280786"/>
            <a:ext cx="753760" cy="255606"/>
          </a:xfrm>
          <a:prstGeom prst="rect">
            <a:avLst/>
          </a:prstGeom>
        </p:spPr>
        <p:txBody>
          <a:bodyPr anchor="t" rtlCol="false" tIns="0" lIns="0" bIns="0" rIns="0">
            <a:spAutoFit/>
          </a:bodyPr>
          <a:lstStyle/>
          <a:p>
            <a:pPr algn="l">
              <a:lnSpc>
                <a:spcPts val="1915"/>
              </a:lnSpc>
              <a:spcBef>
                <a:spcPct val="0"/>
              </a:spcBef>
            </a:pPr>
            <a:r>
              <a:rPr lang="en-US" b="true" sz="1806">
                <a:solidFill>
                  <a:srgbClr val="FFFFFF"/>
                </a:solidFill>
                <a:latin typeface="Montserrat Semi-Bold"/>
                <a:ea typeface="Montserrat Semi-Bold"/>
                <a:cs typeface="Montserrat Semi-Bold"/>
                <a:sym typeface="Montserrat Semi-Bold"/>
              </a:rPr>
              <a:t>Slide</a:t>
            </a:r>
          </a:p>
        </p:txBody>
      </p:sp>
      <p:sp>
        <p:nvSpPr>
          <p:cNvPr name="TextBox 19" id="19"/>
          <p:cNvSpPr txBox="true"/>
          <p:nvPr/>
        </p:nvSpPr>
        <p:spPr>
          <a:xfrm rot="0">
            <a:off x="16641921" y="1285193"/>
            <a:ext cx="277507" cy="251199"/>
          </a:xfrm>
          <a:prstGeom prst="rect">
            <a:avLst/>
          </a:prstGeom>
        </p:spPr>
        <p:txBody>
          <a:bodyPr anchor="t" rtlCol="false" tIns="0" lIns="0" bIns="0" rIns="0">
            <a:spAutoFit/>
          </a:bodyPr>
          <a:lstStyle/>
          <a:p>
            <a:pPr algn="ctr">
              <a:lnSpc>
                <a:spcPts val="1915"/>
              </a:lnSpc>
              <a:spcBef>
                <a:spcPct val="0"/>
              </a:spcBef>
            </a:pPr>
            <a:r>
              <a:rPr lang="en-US" b="true" sz="1806">
                <a:solidFill>
                  <a:srgbClr val="000000"/>
                </a:solidFill>
                <a:latin typeface="Montserrat Semi-Bold"/>
                <a:ea typeface="Montserrat Semi-Bold"/>
                <a:cs typeface="Montserrat Semi-Bold"/>
                <a:sym typeface="Montserrat Semi-Bold"/>
              </a:rPr>
              <a:t>9</a:t>
            </a:r>
          </a:p>
        </p:txBody>
      </p:sp>
      <p:sp>
        <p:nvSpPr>
          <p:cNvPr name="TextBox 20" id="20"/>
          <p:cNvSpPr txBox="true"/>
          <p:nvPr/>
        </p:nvSpPr>
        <p:spPr>
          <a:xfrm rot="0">
            <a:off x="16026914" y="9101972"/>
            <a:ext cx="753760" cy="255606"/>
          </a:xfrm>
          <a:prstGeom prst="rect">
            <a:avLst/>
          </a:prstGeom>
        </p:spPr>
        <p:txBody>
          <a:bodyPr anchor="t" rtlCol="false" tIns="0" lIns="0" bIns="0" rIns="0">
            <a:spAutoFit/>
          </a:bodyPr>
          <a:lstStyle/>
          <a:p>
            <a:pPr algn="l">
              <a:lnSpc>
                <a:spcPts val="1915"/>
              </a:lnSpc>
              <a:spcBef>
                <a:spcPct val="0"/>
              </a:spcBef>
            </a:pPr>
            <a:r>
              <a:rPr lang="en-US" b="true" sz="1806">
                <a:solidFill>
                  <a:srgbClr val="FFFFFF"/>
                </a:solidFill>
                <a:latin typeface="Montserrat Semi-Bold"/>
                <a:ea typeface="Montserrat Semi-Bold"/>
                <a:cs typeface="Montserrat Semi-Bold"/>
                <a:sym typeface="Montserrat Semi-Bold"/>
              </a:rPr>
              <a:t>Next</a:t>
            </a:r>
          </a:p>
        </p:txBody>
      </p:sp>
      <p:sp>
        <p:nvSpPr>
          <p:cNvPr name="TextBox 21" id="21"/>
          <p:cNvSpPr txBox="true"/>
          <p:nvPr/>
        </p:nvSpPr>
        <p:spPr>
          <a:xfrm rot="0">
            <a:off x="3842363" y="2181342"/>
            <a:ext cx="10603274" cy="1130249"/>
          </a:xfrm>
          <a:prstGeom prst="rect">
            <a:avLst/>
          </a:prstGeom>
        </p:spPr>
        <p:txBody>
          <a:bodyPr anchor="t" rtlCol="false" tIns="0" lIns="0" bIns="0" rIns="0">
            <a:spAutoFit/>
          </a:bodyPr>
          <a:lstStyle/>
          <a:p>
            <a:pPr algn="ctr">
              <a:lnSpc>
                <a:spcPts val="8728"/>
              </a:lnSpc>
              <a:spcBef>
                <a:spcPct val="0"/>
              </a:spcBef>
            </a:pPr>
            <a:r>
              <a:rPr lang="en-US" sz="8234">
                <a:solidFill>
                  <a:srgbClr val="FFFFFF"/>
                </a:solidFill>
                <a:latin typeface="Anton"/>
                <a:ea typeface="Anton"/>
                <a:cs typeface="Anton"/>
                <a:sym typeface="Anton"/>
              </a:rPr>
              <a:t>ETHEREUM NETWORK</a:t>
            </a:r>
          </a:p>
        </p:txBody>
      </p:sp>
      <p:sp>
        <p:nvSpPr>
          <p:cNvPr name="TextBox 22" id="22"/>
          <p:cNvSpPr txBox="true"/>
          <p:nvPr/>
        </p:nvSpPr>
        <p:spPr>
          <a:xfrm rot="0">
            <a:off x="5087898" y="5069600"/>
            <a:ext cx="3752578" cy="1895635"/>
          </a:xfrm>
          <a:prstGeom prst="rect">
            <a:avLst/>
          </a:prstGeom>
        </p:spPr>
        <p:txBody>
          <a:bodyPr anchor="t" rtlCol="false" tIns="0" lIns="0" bIns="0" rIns="0">
            <a:spAutoFit/>
          </a:bodyPr>
          <a:lstStyle/>
          <a:p>
            <a:pPr algn="l">
              <a:lnSpc>
                <a:spcPts val="1703"/>
              </a:lnSpc>
              <a:spcBef>
                <a:spcPct val="0"/>
              </a:spcBef>
            </a:pPr>
            <a:r>
              <a:rPr lang="en-US" sz="1606">
                <a:solidFill>
                  <a:srgbClr val="FFFFFF"/>
                </a:solidFill>
                <a:latin typeface="Montserrat"/>
                <a:ea typeface="Montserrat"/>
                <a:cs typeface="Montserrat"/>
                <a:sym typeface="Montserrat"/>
              </a:rPr>
              <a:t>Lorem ipsum odor amet, consectetuer adipiscing elit. Gravida pharetra platea condimentum faucibus laoreet phasellus montes dis. Feugiat quis pharetra cursus inceptos cras. Etiam eget nunc porttitor, ut commodo efficitur fames. Maecenas scelerisque orci mi sociosqu dui. </a:t>
            </a:r>
          </a:p>
        </p:txBody>
      </p:sp>
      <p:sp>
        <p:nvSpPr>
          <p:cNvPr name="TextBox 23" id="23"/>
          <p:cNvSpPr txBox="true"/>
          <p:nvPr/>
        </p:nvSpPr>
        <p:spPr>
          <a:xfrm rot="0">
            <a:off x="5087898" y="4227831"/>
            <a:ext cx="3752578" cy="496547"/>
          </a:xfrm>
          <a:prstGeom prst="rect">
            <a:avLst/>
          </a:prstGeom>
        </p:spPr>
        <p:txBody>
          <a:bodyPr anchor="t" rtlCol="false" tIns="0" lIns="0" bIns="0" rIns="0">
            <a:spAutoFit/>
          </a:bodyPr>
          <a:lstStyle/>
          <a:p>
            <a:pPr algn="l">
              <a:lnSpc>
                <a:spcPts val="1978"/>
              </a:lnSpc>
              <a:spcBef>
                <a:spcPct val="0"/>
              </a:spcBef>
            </a:pPr>
            <a:r>
              <a:rPr lang="en-US" b="true" sz="1866">
                <a:solidFill>
                  <a:srgbClr val="FFFFFF"/>
                </a:solidFill>
                <a:latin typeface="Montserrat Bold"/>
                <a:ea typeface="Montserrat Bold"/>
                <a:cs typeface="Montserrat Bold"/>
                <a:sym typeface="Montserrat Bold"/>
              </a:rPr>
              <a:t>SMART CONTRACT PLATFORM</a:t>
            </a:r>
          </a:p>
        </p:txBody>
      </p:sp>
      <p:grpSp>
        <p:nvGrpSpPr>
          <p:cNvPr name="Group 24" id="24"/>
          <p:cNvGrpSpPr>
            <a:grpSpLocks noChangeAspect="true"/>
          </p:cNvGrpSpPr>
          <p:nvPr/>
        </p:nvGrpSpPr>
        <p:grpSpPr>
          <a:xfrm rot="0">
            <a:off x="9707179" y="3892693"/>
            <a:ext cx="3072542" cy="3072542"/>
            <a:chOff x="0" y="0"/>
            <a:chExt cx="14840029" cy="14840029"/>
          </a:xfrm>
        </p:grpSpPr>
        <p:sp>
          <p:nvSpPr>
            <p:cNvPr name="Freeform 25" id="25"/>
            <p:cNvSpPr/>
            <p:nvPr/>
          </p:nvSpPr>
          <p:spPr>
            <a:xfrm flipH="false" flipV="false" rot="0">
              <a:off x="-33258" y="-75"/>
              <a:ext cx="14906544" cy="14840178"/>
            </a:xfrm>
            <a:custGeom>
              <a:avLst/>
              <a:gdLst/>
              <a:ahLst/>
              <a:cxnLst/>
              <a:rect r="r" b="b" t="t" l="l"/>
              <a:pathLst>
                <a:path h="14840178" w="14906544">
                  <a:moveTo>
                    <a:pt x="7453273" y="75"/>
                  </a:moveTo>
                  <a:cubicBezTo>
                    <a:pt x="4794451" y="-11816"/>
                    <a:pt x="2332496" y="1399825"/>
                    <a:pt x="999642" y="3700470"/>
                  </a:cubicBezTo>
                  <a:cubicBezTo>
                    <a:pt x="-333213" y="6001115"/>
                    <a:pt x="-333213" y="8839064"/>
                    <a:pt x="999642" y="11139709"/>
                  </a:cubicBezTo>
                  <a:cubicBezTo>
                    <a:pt x="2332496" y="13440354"/>
                    <a:pt x="4794451" y="14851995"/>
                    <a:pt x="7453273" y="14840104"/>
                  </a:cubicBezTo>
                  <a:cubicBezTo>
                    <a:pt x="10112093" y="14851995"/>
                    <a:pt x="12574049" y="13440354"/>
                    <a:pt x="13906904" y="11139709"/>
                  </a:cubicBezTo>
                  <a:cubicBezTo>
                    <a:pt x="15239758" y="8839064"/>
                    <a:pt x="15239758" y="6001115"/>
                    <a:pt x="13906904" y="3700470"/>
                  </a:cubicBezTo>
                  <a:cubicBezTo>
                    <a:pt x="12574049" y="1399825"/>
                    <a:pt x="10112093" y="-11816"/>
                    <a:pt x="7453273" y="75"/>
                  </a:cubicBezTo>
                  <a:close/>
                </a:path>
              </a:pathLst>
            </a:custGeom>
            <a:gradFill rotWithShape="true">
              <a:gsLst>
                <a:gs pos="0">
                  <a:srgbClr val="000000">
                    <a:alpha val="100000"/>
                  </a:srgbClr>
                </a:gs>
                <a:gs pos="100000">
                  <a:srgbClr val="C89116">
                    <a:alpha val="100000"/>
                  </a:srgbClr>
                </a:gs>
              </a:gsLst>
              <a:lin ang="0"/>
            </a:gradFill>
          </p:spPr>
        </p:sp>
        <p:sp>
          <p:nvSpPr>
            <p:cNvPr name="Freeform 26" id="26"/>
            <p:cNvSpPr/>
            <p:nvPr/>
          </p:nvSpPr>
          <p:spPr>
            <a:xfrm flipH="false" flipV="false" rot="0">
              <a:off x="168022" y="200309"/>
              <a:ext cx="14503985" cy="14439411"/>
            </a:xfrm>
            <a:custGeom>
              <a:avLst/>
              <a:gdLst/>
              <a:ahLst/>
              <a:cxnLst/>
              <a:rect r="r" b="b" t="t" l="l"/>
              <a:pathLst>
                <a:path h="14439411" w="14503985">
                  <a:moveTo>
                    <a:pt x="7251993" y="73"/>
                  </a:moveTo>
                  <a:cubicBezTo>
                    <a:pt x="4664974" y="-11497"/>
                    <a:pt x="2269506" y="1362022"/>
                    <a:pt x="972645" y="3600537"/>
                  </a:cubicBezTo>
                  <a:cubicBezTo>
                    <a:pt x="-324215" y="5839051"/>
                    <a:pt x="-324215" y="8600360"/>
                    <a:pt x="972645" y="10838875"/>
                  </a:cubicBezTo>
                  <a:cubicBezTo>
                    <a:pt x="2269506" y="13077389"/>
                    <a:pt x="4664974" y="14450908"/>
                    <a:pt x="7251993" y="14439338"/>
                  </a:cubicBezTo>
                  <a:cubicBezTo>
                    <a:pt x="9839011" y="14450908"/>
                    <a:pt x="12234479" y="13077389"/>
                    <a:pt x="13531340" y="10838875"/>
                  </a:cubicBezTo>
                  <a:cubicBezTo>
                    <a:pt x="14828201" y="8600360"/>
                    <a:pt x="14828201" y="5839051"/>
                    <a:pt x="13531340" y="3600537"/>
                  </a:cubicBezTo>
                  <a:cubicBezTo>
                    <a:pt x="12234479" y="1362022"/>
                    <a:pt x="9839011" y="-11497"/>
                    <a:pt x="7251993" y="73"/>
                  </a:cubicBezTo>
                  <a:close/>
                </a:path>
              </a:pathLst>
            </a:custGeom>
            <a:solidFill>
              <a:srgbClr val="FFFFFF"/>
            </a:solidFill>
          </p:spPr>
        </p:sp>
        <p:sp>
          <p:nvSpPr>
            <p:cNvPr name="Freeform 27" id="27"/>
            <p:cNvSpPr/>
            <p:nvPr/>
          </p:nvSpPr>
          <p:spPr>
            <a:xfrm flipH="false" flipV="false" rot="0">
              <a:off x="531276" y="561946"/>
              <a:ext cx="13777477" cy="13716137"/>
            </a:xfrm>
            <a:custGeom>
              <a:avLst/>
              <a:gdLst/>
              <a:ahLst/>
              <a:cxnLst/>
              <a:rect r="r" b="b" t="t" l="l"/>
              <a:pathLst>
                <a:path h="13716137" w="13777477">
                  <a:moveTo>
                    <a:pt x="6888739" y="68"/>
                  </a:moveTo>
                  <a:cubicBezTo>
                    <a:pt x="4431305" y="-10922"/>
                    <a:pt x="2155826" y="1293797"/>
                    <a:pt x="923925" y="3420184"/>
                  </a:cubicBezTo>
                  <a:cubicBezTo>
                    <a:pt x="-307975" y="5546571"/>
                    <a:pt x="-307975" y="8169565"/>
                    <a:pt x="923925" y="10295952"/>
                  </a:cubicBezTo>
                  <a:cubicBezTo>
                    <a:pt x="2155826" y="12422339"/>
                    <a:pt x="4431305" y="13727058"/>
                    <a:pt x="6888739" y="13716068"/>
                  </a:cubicBezTo>
                  <a:cubicBezTo>
                    <a:pt x="9346172" y="13727058"/>
                    <a:pt x="11621651" y="12422339"/>
                    <a:pt x="12853552" y="10295952"/>
                  </a:cubicBezTo>
                  <a:cubicBezTo>
                    <a:pt x="14085452" y="8169565"/>
                    <a:pt x="14085452" y="5546571"/>
                    <a:pt x="12853552" y="3420184"/>
                  </a:cubicBezTo>
                  <a:cubicBezTo>
                    <a:pt x="11621651" y="1293797"/>
                    <a:pt x="9346172" y="-10922"/>
                    <a:pt x="6888739" y="68"/>
                  </a:cubicBezTo>
                  <a:close/>
                </a:path>
              </a:pathLst>
            </a:custGeom>
            <a:blipFill>
              <a:blip r:embed="rId10"/>
              <a:stretch>
                <a:fillRect l="-24665" t="0" r="-24665" b="0"/>
              </a:stretch>
            </a:blipFill>
          </p:spPr>
        </p:sp>
      </p:grpSp>
      <p:sp>
        <p:nvSpPr>
          <p:cNvPr name="TextBox 28" id="28"/>
          <p:cNvSpPr txBox="true"/>
          <p:nvPr/>
        </p:nvSpPr>
        <p:spPr>
          <a:xfrm rot="0">
            <a:off x="13028097" y="5030858"/>
            <a:ext cx="3752578" cy="1895635"/>
          </a:xfrm>
          <a:prstGeom prst="rect">
            <a:avLst/>
          </a:prstGeom>
        </p:spPr>
        <p:txBody>
          <a:bodyPr anchor="t" rtlCol="false" tIns="0" lIns="0" bIns="0" rIns="0">
            <a:spAutoFit/>
          </a:bodyPr>
          <a:lstStyle/>
          <a:p>
            <a:pPr algn="l">
              <a:lnSpc>
                <a:spcPts val="1703"/>
              </a:lnSpc>
              <a:spcBef>
                <a:spcPct val="0"/>
              </a:spcBef>
            </a:pPr>
            <a:r>
              <a:rPr lang="en-US" sz="1606">
                <a:solidFill>
                  <a:srgbClr val="FFFFFF"/>
                </a:solidFill>
                <a:latin typeface="Montserrat"/>
                <a:ea typeface="Montserrat"/>
                <a:cs typeface="Montserrat"/>
                <a:sym typeface="Montserrat"/>
              </a:rPr>
              <a:t>Lorem ipsum odor amet, consectetuer adipiscing elit. Gravida pharetra platea condimentum faucibus laoreet phasellus montes dis. Feugiat quis pharetra cursus inceptos cras. Etiam eget nunc porttitor, ut commodo efficitur fames. Maecenas scelerisque orci mi sociosqu dui. </a:t>
            </a:r>
          </a:p>
        </p:txBody>
      </p:sp>
      <p:sp>
        <p:nvSpPr>
          <p:cNvPr name="TextBox 29" id="29"/>
          <p:cNvSpPr txBox="true"/>
          <p:nvPr/>
        </p:nvSpPr>
        <p:spPr>
          <a:xfrm rot="0">
            <a:off x="13028097" y="4227831"/>
            <a:ext cx="2465581" cy="496547"/>
          </a:xfrm>
          <a:prstGeom prst="rect">
            <a:avLst/>
          </a:prstGeom>
        </p:spPr>
        <p:txBody>
          <a:bodyPr anchor="t" rtlCol="false" tIns="0" lIns="0" bIns="0" rIns="0">
            <a:spAutoFit/>
          </a:bodyPr>
          <a:lstStyle/>
          <a:p>
            <a:pPr algn="l">
              <a:lnSpc>
                <a:spcPts val="1978"/>
              </a:lnSpc>
              <a:spcBef>
                <a:spcPct val="0"/>
              </a:spcBef>
            </a:pPr>
            <a:r>
              <a:rPr lang="en-US" b="true" sz="1866">
                <a:solidFill>
                  <a:srgbClr val="FFFFFF"/>
                </a:solidFill>
                <a:latin typeface="Montserrat Bold"/>
                <a:ea typeface="Montserrat Bold"/>
                <a:cs typeface="Montserrat Bold"/>
                <a:sym typeface="Montserrat Bold"/>
              </a:rPr>
              <a:t>ETHER AS NATIVE TOKEN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8689305" y="-576153"/>
            <a:ext cx="19197390" cy="12043082"/>
            <a:chOff x="0" y="0"/>
            <a:chExt cx="5056103" cy="3171840"/>
          </a:xfrm>
        </p:grpSpPr>
        <p:sp>
          <p:nvSpPr>
            <p:cNvPr name="Freeform 4" id="4"/>
            <p:cNvSpPr/>
            <p:nvPr/>
          </p:nvSpPr>
          <p:spPr>
            <a:xfrm flipH="false" flipV="false" rot="0">
              <a:off x="0" y="0"/>
              <a:ext cx="5056103" cy="3171841"/>
            </a:xfrm>
            <a:custGeom>
              <a:avLst/>
              <a:gdLst/>
              <a:ahLst/>
              <a:cxnLst/>
              <a:rect r="r" b="b" t="t" l="l"/>
              <a:pathLst>
                <a:path h="3171841" w="5056103">
                  <a:moveTo>
                    <a:pt x="0" y="0"/>
                  </a:moveTo>
                  <a:lnTo>
                    <a:pt x="5056103" y="0"/>
                  </a:lnTo>
                  <a:lnTo>
                    <a:pt x="5056103" y="3171841"/>
                  </a:lnTo>
                  <a:lnTo>
                    <a:pt x="0" y="3171841"/>
                  </a:lnTo>
                  <a:close/>
                </a:path>
              </a:pathLst>
            </a:custGeom>
            <a:gradFill rotWithShape="true">
              <a:gsLst>
                <a:gs pos="0">
                  <a:srgbClr val="231F1F">
                    <a:alpha val="0"/>
                  </a:srgbClr>
                </a:gs>
                <a:gs pos="100000">
                  <a:srgbClr val="000000">
                    <a:alpha val="67000"/>
                  </a:srgbClr>
                </a:gs>
              </a:gsLst>
              <a:lin ang="0"/>
            </a:gradFill>
          </p:spPr>
        </p:sp>
        <p:sp>
          <p:nvSpPr>
            <p:cNvPr name="TextBox 5" id="5"/>
            <p:cNvSpPr txBox="true"/>
            <p:nvPr/>
          </p:nvSpPr>
          <p:spPr>
            <a:xfrm>
              <a:off x="0" y="38100"/>
              <a:ext cx="5056103" cy="3133740"/>
            </a:xfrm>
            <a:prstGeom prst="rect">
              <a:avLst/>
            </a:prstGeom>
          </p:spPr>
          <p:txBody>
            <a:bodyPr anchor="ctr" rtlCol="false" tIns="50800" lIns="50800" bIns="50800" rIns="50800"/>
            <a:lstStyle/>
            <a:p>
              <a:pPr algn="ctr">
                <a:lnSpc>
                  <a:spcPts val="1778"/>
                </a:lnSpc>
              </a:pPr>
            </a:p>
          </p:txBody>
        </p:sp>
      </p:grpSp>
      <p:grpSp>
        <p:nvGrpSpPr>
          <p:cNvPr name="Group 6" id="6"/>
          <p:cNvGrpSpPr/>
          <p:nvPr/>
        </p:nvGrpSpPr>
        <p:grpSpPr>
          <a:xfrm rot="0">
            <a:off x="16542332" y="1160721"/>
            <a:ext cx="476685" cy="476685"/>
            <a:chOff x="0" y="0"/>
            <a:chExt cx="125547" cy="125547"/>
          </a:xfrm>
        </p:grpSpPr>
        <p:sp>
          <p:nvSpPr>
            <p:cNvPr name="Freeform 7" id="7"/>
            <p:cNvSpPr/>
            <p:nvPr/>
          </p:nvSpPr>
          <p:spPr>
            <a:xfrm flipH="false" flipV="false" rot="0">
              <a:off x="0" y="0"/>
              <a:ext cx="125547" cy="125547"/>
            </a:xfrm>
            <a:custGeom>
              <a:avLst/>
              <a:gdLst/>
              <a:ahLst/>
              <a:cxnLst/>
              <a:rect r="r" b="b" t="t" l="l"/>
              <a:pathLst>
                <a:path h="125547" w="125547">
                  <a:moveTo>
                    <a:pt x="0" y="0"/>
                  </a:moveTo>
                  <a:lnTo>
                    <a:pt x="125547" y="0"/>
                  </a:lnTo>
                  <a:lnTo>
                    <a:pt x="125547" y="125547"/>
                  </a:lnTo>
                  <a:lnTo>
                    <a:pt x="0" y="125547"/>
                  </a:lnTo>
                  <a:close/>
                </a:path>
              </a:pathLst>
            </a:custGeom>
            <a:solidFill>
              <a:srgbClr val="FFDE59"/>
            </a:solidFill>
          </p:spPr>
        </p:sp>
        <p:sp>
          <p:nvSpPr>
            <p:cNvPr name="TextBox 8" id="8"/>
            <p:cNvSpPr txBox="true"/>
            <p:nvPr/>
          </p:nvSpPr>
          <p:spPr>
            <a:xfrm>
              <a:off x="0" y="28575"/>
              <a:ext cx="125547" cy="96972"/>
            </a:xfrm>
            <a:prstGeom prst="rect">
              <a:avLst/>
            </a:prstGeom>
          </p:spPr>
          <p:txBody>
            <a:bodyPr anchor="ctr" rtlCol="false" tIns="50800" lIns="50800" bIns="50800" rIns="50800"/>
            <a:lstStyle/>
            <a:p>
              <a:pPr algn="ctr">
                <a:lnSpc>
                  <a:spcPts val="2473"/>
                </a:lnSpc>
              </a:pPr>
            </a:p>
          </p:txBody>
        </p:sp>
      </p:grpSp>
      <p:sp>
        <p:nvSpPr>
          <p:cNvPr name="Freeform 9" id="9"/>
          <p:cNvSpPr/>
          <p:nvPr/>
        </p:nvSpPr>
        <p:spPr>
          <a:xfrm flipH="true" flipV="false" rot="0">
            <a:off x="16692247" y="8991823"/>
            <a:ext cx="454362" cy="456854"/>
          </a:xfrm>
          <a:custGeom>
            <a:avLst/>
            <a:gdLst/>
            <a:ahLst/>
            <a:cxnLst/>
            <a:rect r="r" b="b" t="t" l="l"/>
            <a:pathLst>
              <a:path h="456854" w="454362">
                <a:moveTo>
                  <a:pt x="454362" y="0"/>
                </a:moveTo>
                <a:lnTo>
                  <a:pt x="0" y="0"/>
                </a:lnTo>
                <a:lnTo>
                  <a:pt x="0" y="456854"/>
                </a:lnTo>
                <a:lnTo>
                  <a:pt x="454362" y="456854"/>
                </a:lnTo>
                <a:lnTo>
                  <a:pt x="454362"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2090776" y="1297778"/>
            <a:ext cx="515668" cy="477227"/>
          </a:xfrm>
          <a:custGeom>
            <a:avLst/>
            <a:gdLst/>
            <a:ahLst/>
            <a:cxnLst/>
            <a:rect r="r" b="b" t="t" l="l"/>
            <a:pathLst>
              <a:path h="477227" w="515668">
                <a:moveTo>
                  <a:pt x="0" y="0"/>
                </a:moveTo>
                <a:lnTo>
                  <a:pt x="515668" y="0"/>
                </a:lnTo>
                <a:lnTo>
                  <a:pt x="515668" y="477227"/>
                </a:lnTo>
                <a:lnTo>
                  <a:pt x="0" y="4772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2202781" y="8954889"/>
            <a:ext cx="5212458" cy="530723"/>
          </a:xfrm>
          <a:custGeom>
            <a:avLst/>
            <a:gdLst/>
            <a:ahLst/>
            <a:cxnLst/>
            <a:rect r="r" b="b" t="t" l="l"/>
            <a:pathLst>
              <a:path h="530723" w="5212458">
                <a:moveTo>
                  <a:pt x="0" y="0"/>
                </a:moveTo>
                <a:lnTo>
                  <a:pt x="5212458" y="0"/>
                </a:lnTo>
                <a:lnTo>
                  <a:pt x="5212458" y="530723"/>
                </a:lnTo>
                <a:lnTo>
                  <a:pt x="0" y="53072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2202781" y="5040428"/>
            <a:ext cx="3299853" cy="3299853"/>
          </a:xfrm>
          <a:custGeom>
            <a:avLst/>
            <a:gdLst/>
            <a:ahLst/>
            <a:cxnLst/>
            <a:rect r="r" b="b" t="t" l="l"/>
            <a:pathLst>
              <a:path h="3299853" w="3299853">
                <a:moveTo>
                  <a:pt x="0" y="0"/>
                </a:moveTo>
                <a:lnTo>
                  <a:pt x="3299853" y="0"/>
                </a:lnTo>
                <a:lnTo>
                  <a:pt x="3299853" y="3299853"/>
                </a:lnTo>
                <a:lnTo>
                  <a:pt x="0" y="329985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15788572" y="1280786"/>
            <a:ext cx="753760" cy="255606"/>
          </a:xfrm>
          <a:prstGeom prst="rect">
            <a:avLst/>
          </a:prstGeom>
        </p:spPr>
        <p:txBody>
          <a:bodyPr anchor="t" rtlCol="false" tIns="0" lIns="0" bIns="0" rIns="0">
            <a:spAutoFit/>
          </a:bodyPr>
          <a:lstStyle/>
          <a:p>
            <a:pPr algn="l">
              <a:lnSpc>
                <a:spcPts val="1915"/>
              </a:lnSpc>
              <a:spcBef>
                <a:spcPct val="0"/>
              </a:spcBef>
            </a:pPr>
            <a:r>
              <a:rPr lang="en-US" b="true" sz="1806">
                <a:solidFill>
                  <a:srgbClr val="FFFFFF"/>
                </a:solidFill>
                <a:latin typeface="Montserrat Semi-Bold"/>
                <a:ea typeface="Montserrat Semi-Bold"/>
                <a:cs typeface="Montserrat Semi-Bold"/>
                <a:sym typeface="Montserrat Semi-Bold"/>
              </a:rPr>
              <a:t>Slide</a:t>
            </a:r>
          </a:p>
        </p:txBody>
      </p:sp>
      <p:sp>
        <p:nvSpPr>
          <p:cNvPr name="TextBox 14" id="14"/>
          <p:cNvSpPr txBox="true"/>
          <p:nvPr/>
        </p:nvSpPr>
        <p:spPr>
          <a:xfrm rot="0">
            <a:off x="16641921" y="1285193"/>
            <a:ext cx="277507" cy="251199"/>
          </a:xfrm>
          <a:prstGeom prst="rect">
            <a:avLst/>
          </a:prstGeom>
        </p:spPr>
        <p:txBody>
          <a:bodyPr anchor="t" rtlCol="false" tIns="0" lIns="0" bIns="0" rIns="0">
            <a:spAutoFit/>
          </a:bodyPr>
          <a:lstStyle/>
          <a:p>
            <a:pPr algn="ctr">
              <a:lnSpc>
                <a:spcPts val="1915"/>
              </a:lnSpc>
              <a:spcBef>
                <a:spcPct val="0"/>
              </a:spcBef>
            </a:pPr>
            <a:r>
              <a:rPr lang="en-US" b="true" sz="1806">
                <a:solidFill>
                  <a:srgbClr val="000000"/>
                </a:solidFill>
                <a:latin typeface="Montserrat Semi-Bold"/>
                <a:ea typeface="Montserrat Semi-Bold"/>
                <a:cs typeface="Montserrat Semi-Bold"/>
                <a:sym typeface="Montserrat Semi-Bold"/>
              </a:rPr>
              <a:t>6</a:t>
            </a:r>
          </a:p>
        </p:txBody>
      </p:sp>
      <p:sp>
        <p:nvSpPr>
          <p:cNvPr name="TextBox 15" id="15"/>
          <p:cNvSpPr txBox="true"/>
          <p:nvPr/>
        </p:nvSpPr>
        <p:spPr>
          <a:xfrm rot="0">
            <a:off x="16026914" y="9101972"/>
            <a:ext cx="753760" cy="255606"/>
          </a:xfrm>
          <a:prstGeom prst="rect">
            <a:avLst/>
          </a:prstGeom>
        </p:spPr>
        <p:txBody>
          <a:bodyPr anchor="t" rtlCol="false" tIns="0" lIns="0" bIns="0" rIns="0">
            <a:spAutoFit/>
          </a:bodyPr>
          <a:lstStyle/>
          <a:p>
            <a:pPr algn="l">
              <a:lnSpc>
                <a:spcPts val="1915"/>
              </a:lnSpc>
              <a:spcBef>
                <a:spcPct val="0"/>
              </a:spcBef>
            </a:pPr>
            <a:r>
              <a:rPr lang="en-US" b="true" sz="1806">
                <a:solidFill>
                  <a:srgbClr val="FFFFFF"/>
                </a:solidFill>
                <a:latin typeface="Montserrat Semi-Bold"/>
                <a:ea typeface="Montserrat Semi-Bold"/>
                <a:cs typeface="Montserrat Semi-Bold"/>
                <a:sym typeface="Montserrat Semi-Bold"/>
              </a:rPr>
              <a:t>Next</a:t>
            </a:r>
          </a:p>
        </p:txBody>
      </p:sp>
      <p:sp>
        <p:nvSpPr>
          <p:cNvPr name="TextBox 16" id="16"/>
          <p:cNvSpPr txBox="true"/>
          <p:nvPr/>
        </p:nvSpPr>
        <p:spPr>
          <a:xfrm rot="0">
            <a:off x="2090776" y="2601071"/>
            <a:ext cx="5614176" cy="2241840"/>
          </a:xfrm>
          <a:prstGeom prst="rect">
            <a:avLst/>
          </a:prstGeom>
        </p:spPr>
        <p:txBody>
          <a:bodyPr anchor="t" rtlCol="false" tIns="0" lIns="0" bIns="0" rIns="0">
            <a:spAutoFit/>
          </a:bodyPr>
          <a:lstStyle/>
          <a:p>
            <a:pPr algn="l">
              <a:lnSpc>
                <a:spcPts val="8728"/>
              </a:lnSpc>
              <a:spcBef>
                <a:spcPct val="0"/>
              </a:spcBef>
            </a:pPr>
            <a:r>
              <a:rPr lang="en-US" sz="8234">
                <a:solidFill>
                  <a:srgbClr val="FFFFFF"/>
                </a:solidFill>
                <a:latin typeface="Anton"/>
                <a:ea typeface="Anton"/>
                <a:cs typeface="Anton"/>
                <a:sym typeface="Anton"/>
              </a:rPr>
              <a:t>STABLECOINS PURPOSE</a:t>
            </a:r>
          </a:p>
        </p:txBody>
      </p:sp>
      <p:sp>
        <p:nvSpPr>
          <p:cNvPr name="TextBox 17" id="17"/>
          <p:cNvSpPr txBox="true"/>
          <p:nvPr/>
        </p:nvSpPr>
        <p:spPr>
          <a:xfrm rot="0">
            <a:off x="2797984" y="1445401"/>
            <a:ext cx="1929535" cy="255606"/>
          </a:xfrm>
          <a:prstGeom prst="rect">
            <a:avLst/>
          </a:prstGeom>
        </p:spPr>
        <p:txBody>
          <a:bodyPr anchor="t" rtlCol="false" tIns="0" lIns="0" bIns="0" rIns="0">
            <a:spAutoFit/>
          </a:bodyPr>
          <a:lstStyle/>
          <a:p>
            <a:pPr algn="l">
              <a:lnSpc>
                <a:spcPts val="1915"/>
              </a:lnSpc>
              <a:spcBef>
                <a:spcPct val="0"/>
              </a:spcBef>
            </a:pPr>
            <a:r>
              <a:rPr lang="en-US" b="true" sz="1806">
                <a:solidFill>
                  <a:srgbClr val="FFFFFF"/>
                </a:solidFill>
                <a:latin typeface="Montserrat Semi-Bold"/>
                <a:ea typeface="Montserrat Semi-Bold"/>
                <a:cs typeface="Montserrat Semi-Bold"/>
                <a:sym typeface="Montserrat Semi-Bold"/>
              </a:rPr>
              <a:t>Studio Shodwe</a:t>
            </a:r>
          </a:p>
        </p:txBody>
      </p:sp>
      <p:sp>
        <p:nvSpPr>
          <p:cNvPr name="TextBox 18" id="18"/>
          <p:cNvSpPr txBox="true"/>
          <p:nvPr/>
        </p:nvSpPr>
        <p:spPr>
          <a:xfrm rot="0">
            <a:off x="3247689" y="9101972"/>
            <a:ext cx="3183668" cy="255606"/>
          </a:xfrm>
          <a:prstGeom prst="rect">
            <a:avLst/>
          </a:prstGeom>
        </p:spPr>
        <p:txBody>
          <a:bodyPr anchor="t" rtlCol="false" tIns="0" lIns="0" bIns="0" rIns="0">
            <a:spAutoFit/>
          </a:bodyPr>
          <a:lstStyle/>
          <a:p>
            <a:pPr algn="l">
              <a:lnSpc>
                <a:spcPts val="1915"/>
              </a:lnSpc>
              <a:spcBef>
                <a:spcPct val="0"/>
              </a:spcBef>
            </a:pPr>
            <a:r>
              <a:rPr lang="en-US" b="true" sz="1806">
                <a:solidFill>
                  <a:srgbClr val="000000"/>
                </a:solidFill>
                <a:latin typeface="Montserrat Semi-Bold"/>
                <a:ea typeface="Montserrat Semi-Bold"/>
                <a:cs typeface="Montserrat Semi-Bold"/>
                <a:sym typeface="Montserrat Semi-Bold"/>
              </a:rPr>
              <a:t>www.reallygreatsite.com</a:t>
            </a:r>
          </a:p>
        </p:txBody>
      </p:sp>
      <p:sp>
        <p:nvSpPr>
          <p:cNvPr name="TextBox 19" id="19"/>
          <p:cNvSpPr txBox="true"/>
          <p:nvPr/>
        </p:nvSpPr>
        <p:spPr>
          <a:xfrm rot="0">
            <a:off x="8689305" y="2807709"/>
            <a:ext cx="7476147" cy="2943478"/>
          </a:xfrm>
          <a:prstGeom prst="rect">
            <a:avLst/>
          </a:prstGeom>
        </p:spPr>
        <p:txBody>
          <a:bodyPr anchor="t" rtlCol="false" tIns="0" lIns="0" bIns="0" rIns="0">
            <a:spAutoFit/>
          </a:bodyPr>
          <a:lstStyle/>
          <a:p>
            <a:pPr algn="l">
              <a:lnSpc>
                <a:spcPts val="1703"/>
              </a:lnSpc>
              <a:spcBef>
                <a:spcPct val="0"/>
              </a:spcBef>
            </a:pPr>
            <a:r>
              <a:rPr lang="en-US" sz="1606">
                <a:solidFill>
                  <a:srgbClr val="FFFFFF"/>
                </a:solidFill>
                <a:latin typeface="Montserrat"/>
                <a:ea typeface="Montserrat"/>
                <a:cs typeface="Montserrat"/>
                <a:sym typeface="Montserrat"/>
              </a:rPr>
              <a:t>Lorem ipsum odor amet, consectetuer adipiscing elit. Gravida pharetra platea condimentum faucibus laoreet phasellus montes dis. Feugiat quis pharetra cursus inceptos cras. Etiam eget nunc porttitor, ut commodo efficitur fames. Maecenas scelerisque orci mi sociosqu dui. Finibus a neque volutpat nisi libero rutrum. Hendrerit ad varius class finibus per hendrerit lacus commodo laoreet. Ex efficitur est justo, curae nam torquent curabitur curabitur. Quam in gravida faucibus ultrices elementum egestas nec odio. Luctus sapien placerat enim varius ultricies ultricies. Id consequat facilisi; varius eget augue dis sagittis. Quam ultricies nascetur suscipit sem diam sollicitudin. Convallis urna praesent mi maximus sodales sagittis. Sollicitudin consectetur viverra auctor sodales metus erat praesent odio posuere. Quis pretium tincidunt auctor suspendisse lobortis finibus torquent mauris. Magnis vel praesent lacus maecenas ridiculus ornare potenti mus.</a:t>
            </a:r>
          </a:p>
        </p:txBody>
      </p:sp>
      <p:sp>
        <p:nvSpPr>
          <p:cNvPr name="TextBox 20" id="20"/>
          <p:cNvSpPr txBox="true"/>
          <p:nvPr/>
        </p:nvSpPr>
        <p:spPr>
          <a:xfrm rot="0">
            <a:off x="8689305" y="6105785"/>
            <a:ext cx="7337609" cy="2105204"/>
          </a:xfrm>
          <a:prstGeom prst="rect">
            <a:avLst/>
          </a:prstGeom>
        </p:spPr>
        <p:txBody>
          <a:bodyPr anchor="t" rtlCol="false" tIns="0" lIns="0" bIns="0" rIns="0">
            <a:spAutoFit/>
          </a:bodyPr>
          <a:lstStyle/>
          <a:p>
            <a:pPr algn="l">
              <a:lnSpc>
                <a:spcPts val="1703"/>
              </a:lnSpc>
              <a:spcBef>
                <a:spcPct val="0"/>
              </a:spcBef>
            </a:pPr>
            <a:r>
              <a:rPr lang="en-US" sz="1606">
                <a:solidFill>
                  <a:srgbClr val="FFFFFF"/>
                </a:solidFill>
                <a:latin typeface="Montserrat"/>
                <a:ea typeface="Montserrat"/>
                <a:cs typeface="Montserrat"/>
                <a:sym typeface="Montserrat"/>
              </a:rPr>
              <a:t>Lorem ipsum odor amet, consectetuer adipiscing elit. Gravida pharetra platea condimentum faucibus laoreet phasellus montes dis. Feugiat quis pharetra cursus inceptos cras. Etiam eget nunc porttitor, ut commodo efficitur fames. Maecenas scelerisque orci mi sociosqu dui. Finibus a neque volutpat nisi libero rutrum. Hendrerit ad varius class finibus per hendrerit lacus commodo laoreet. Ex efficitur est justo, curae nam torquent curabitur curabitur. Quam in gravida faucibus ultrices elementum egestas nec odio. Luctus sapien placerat enim varius ultricies ultricies. Id consequat facilisi; varius eget augue dis sagittis. Quam ultricies nascetur suscipit sem diam sollicitudin.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2090776" y="1297778"/>
            <a:ext cx="515668" cy="477227"/>
          </a:xfrm>
          <a:custGeom>
            <a:avLst/>
            <a:gdLst/>
            <a:ahLst/>
            <a:cxnLst/>
            <a:rect r="r" b="b" t="t" l="l"/>
            <a:pathLst>
              <a:path h="477227" w="515668">
                <a:moveTo>
                  <a:pt x="0" y="0"/>
                </a:moveTo>
                <a:lnTo>
                  <a:pt x="515668" y="0"/>
                </a:lnTo>
                <a:lnTo>
                  <a:pt x="515668" y="477227"/>
                </a:lnTo>
                <a:lnTo>
                  <a:pt x="0" y="4772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202781" y="8954889"/>
            <a:ext cx="5212458" cy="530723"/>
          </a:xfrm>
          <a:custGeom>
            <a:avLst/>
            <a:gdLst/>
            <a:ahLst/>
            <a:cxnLst/>
            <a:rect r="r" b="b" t="t" l="l"/>
            <a:pathLst>
              <a:path h="530723" w="5212458">
                <a:moveTo>
                  <a:pt x="0" y="0"/>
                </a:moveTo>
                <a:lnTo>
                  <a:pt x="5212458" y="0"/>
                </a:lnTo>
                <a:lnTo>
                  <a:pt x="5212458" y="530723"/>
                </a:lnTo>
                <a:lnTo>
                  <a:pt x="0" y="5307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6542332" y="1160721"/>
            <a:ext cx="476685" cy="476685"/>
            <a:chOff x="0" y="0"/>
            <a:chExt cx="125547" cy="125547"/>
          </a:xfrm>
        </p:grpSpPr>
        <p:sp>
          <p:nvSpPr>
            <p:cNvPr name="Freeform 6" id="6"/>
            <p:cNvSpPr/>
            <p:nvPr/>
          </p:nvSpPr>
          <p:spPr>
            <a:xfrm flipH="false" flipV="false" rot="0">
              <a:off x="0" y="0"/>
              <a:ext cx="125547" cy="125547"/>
            </a:xfrm>
            <a:custGeom>
              <a:avLst/>
              <a:gdLst/>
              <a:ahLst/>
              <a:cxnLst/>
              <a:rect r="r" b="b" t="t" l="l"/>
              <a:pathLst>
                <a:path h="125547" w="125547">
                  <a:moveTo>
                    <a:pt x="0" y="0"/>
                  </a:moveTo>
                  <a:lnTo>
                    <a:pt x="125547" y="0"/>
                  </a:lnTo>
                  <a:lnTo>
                    <a:pt x="125547" y="125547"/>
                  </a:lnTo>
                  <a:lnTo>
                    <a:pt x="0" y="125547"/>
                  </a:lnTo>
                  <a:close/>
                </a:path>
              </a:pathLst>
            </a:custGeom>
            <a:solidFill>
              <a:srgbClr val="FFDE59"/>
            </a:solidFill>
          </p:spPr>
        </p:sp>
        <p:sp>
          <p:nvSpPr>
            <p:cNvPr name="TextBox 7" id="7"/>
            <p:cNvSpPr txBox="true"/>
            <p:nvPr/>
          </p:nvSpPr>
          <p:spPr>
            <a:xfrm>
              <a:off x="0" y="28575"/>
              <a:ext cx="125547" cy="96972"/>
            </a:xfrm>
            <a:prstGeom prst="rect">
              <a:avLst/>
            </a:prstGeom>
          </p:spPr>
          <p:txBody>
            <a:bodyPr anchor="ctr" rtlCol="false" tIns="50800" lIns="50800" bIns="50800" rIns="50800"/>
            <a:lstStyle/>
            <a:p>
              <a:pPr algn="ctr">
                <a:lnSpc>
                  <a:spcPts val="2473"/>
                </a:lnSpc>
              </a:pPr>
            </a:p>
          </p:txBody>
        </p:sp>
      </p:grpSp>
      <p:sp>
        <p:nvSpPr>
          <p:cNvPr name="Freeform 8" id="8"/>
          <p:cNvSpPr/>
          <p:nvPr/>
        </p:nvSpPr>
        <p:spPr>
          <a:xfrm flipH="true" flipV="false" rot="0">
            <a:off x="16692247" y="8991823"/>
            <a:ext cx="454362" cy="456854"/>
          </a:xfrm>
          <a:custGeom>
            <a:avLst/>
            <a:gdLst/>
            <a:ahLst/>
            <a:cxnLst/>
            <a:rect r="r" b="b" t="t" l="l"/>
            <a:pathLst>
              <a:path h="456854" w="454362">
                <a:moveTo>
                  <a:pt x="454362" y="0"/>
                </a:moveTo>
                <a:lnTo>
                  <a:pt x="0" y="0"/>
                </a:lnTo>
                <a:lnTo>
                  <a:pt x="0" y="456854"/>
                </a:lnTo>
                <a:lnTo>
                  <a:pt x="454362" y="456854"/>
                </a:lnTo>
                <a:lnTo>
                  <a:pt x="454362"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1892308" y="3673541"/>
            <a:ext cx="4001099" cy="400109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967F61"/>
              </a:solidFill>
              <a:prstDash val="solid"/>
              <a:miter/>
            </a:ln>
          </p:spPr>
        </p:sp>
        <p:sp>
          <p:nvSpPr>
            <p:cNvPr name="TextBox 11" id="11"/>
            <p:cNvSpPr txBox="true"/>
            <p:nvPr/>
          </p:nvSpPr>
          <p:spPr>
            <a:xfrm>
              <a:off x="76200" y="95250"/>
              <a:ext cx="660400" cy="641350"/>
            </a:xfrm>
            <a:prstGeom prst="rect">
              <a:avLst/>
            </a:prstGeom>
          </p:spPr>
          <p:txBody>
            <a:bodyPr anchor="ctr" rtlCol="false" tIns="50800" lIns="50800" bIns="50800" rIns="50800"/>
            <a:lstStyle/>
            <a:p>
              <a:pPr algn="ctr">
                <a:lnSpc>
                  <a:spcPts val="1915"/>
                </a:lnSpc>
              </a:pPr>
            </a:p>
          </p:txBody>
        </p:sp>
      </p:grpSp>
      <p:sp>
        <p:nvSpPr>
          <p:cNvPr name="TextBox 12" id="12"/>
          <p:cNvSpPr txBox="true"/>
          <p:nvPr/>
        </p:nvSpPr>
        <p:spPr>
          <a:xfrm rot="0">
            <a:off x="2797984" y="1445401"/>
            <a:ext cx="1929535" cy="255606"/>
          </a:xfrm>
          <a:prstGeom prst="rect">
            <a:avLst/>
          </a:prstGeom>
        </p:spPr>
        <p:txBody>
          <a:bodyPr anchor="t" rtlCol="false" tIns="0" lIns="0" bIns="0" rIns="0">
            <a:spAutoFit/>
          </a:bodyPr>
          <a:lstStyle/>
          <a:p>
            <a:pPr algn="l">
              <a:lnSpc>
                <a:spcPts val="1915"/>
              </a:lnSpc>
              <a:spcBef>
                <a:spcPct val="0"/>
              </a:spcBef>
            </a:pPr>
            <a:r>
              <a:rPr lang="en-US" b="true" sz="1806">
                <a:solidFill>
                  <a:srgbClr val="FFFFFF"/>
                </a:solidFill>
                <a:latin typeface="Montserrat Semi-Bold"/>
                <a:ea typeface="Montserrat Semi-Bold"/>
                <a:cs typeface="Montserrat Semi-Bold"/>
                <a:sym typeface="Montserrat Semi-Bold"/>
              </a:rPr>
              <a:t>Studio Shodwe</a:t>
            </a:r>
          </a:p>
        </p:txBody>
      </p:sp>
      <p:sp>
        <p:nvSpPr>
          <p:cNvPr name="TextBox 13" id="13"/>
          <p:cNvSpPr txBox="true"/>
          <p:nvPr/>
        </p:nvSpPr>
        <p:spPr>
          <a:xfrm rot="0">
            <a:off x="3247689" y="9101972"/>
            <a:ext cx="3183668" cy="255606"/>
          </a:xfrm>
          <a:prstGeom prst="rect">
            <a:avLst/>
          </a:prstGeom>
        </p:spPr>
        <p:txBody>
          <a:bodyPr anchor="t" rtlCol="false" tIns="0" lIns="0" bIns="0" rIns="0">
            <a:spAutoFit/>
          </a:bodyPr>
          <a:lstStyle/>
          <a:p>
            <a:pPr algn="l">
              <a:lnSpc>
                <a:spcPts val="1915"/>
              </a:lnSpc>
              <a:spcBef>
                <a:spcPct val="0"/>
              </a:spcBef>
            </a:pPr>
            <a:r>
              <a:rPr lang="en-US" b="true" sz="1806">
                <a:solidFill>
                  <a:srgbClr val="000000"/>
                </a:solidFill>
                <a:latin typeface="Montserrat Semi-Bold"/>
                <a:ea typeface="Montserrat Semi-Bold"/>
                <a:cs typeface="Montserrat Semi-Bold"/>
                <a:sym typeface="Montserrat Semi-Bold"/>
              </a:rPr>
              <a:t>www.reallygreatsite.com</a:t>
            </a:r>
          </a:p>
        </p:txBody>
      </p:sp>
      <p:sp>
        <p:nvSpPr>
          <p:cNvPr name="TextBox 14" id="14"/>
          <p:cNvSpPr txBox="true"/>
          <p:nvPr/>
        </p:nvSpPr>
        <p:spPr>
          <a:xfrm rot="0">
            <a:off x="15788572" y="1280786"/>
            <a:ext cx="753760" cy="255606"/>
          </a:xfrm>
          <a:prstGeom prst="rect">
            <a:avLst/>
          </a:prstGeom>
        </p:spPr>
        <p:txBody>
          <a:bodyPr anchor="t" rtlCol="false" tIns="0" lIns="0" bIns="0" rIns="0">
            <a:spAutoFit/>
          </a:bodyPr>
          <a:lstStyle/>
          <a:p>
            <a:pPr algn="l">
              <a:lnSpc>
                <a:spcPts val="1915"/>
              </a:lnSpc>
              <a:spcBef>
                <a:spcPct val="0"/>
              </a:spcBef>
            </a:pPr>
            <a:r>
              <a:rPr lang="en-US" b="true" sz="1806">
                <a:solidFill>
                  <a:srgbClr val="FFFFFF"/>
                </a:solidFill>
                <a:latin typeface="Montserrat Semi-Bold"/>
                <a:ea typeface="Montserrat Semi-Bold"/>
                <a:cs typeface="Montserrat Semi-Bold"/>
                <a:sym typeface="Montserrat Semi-Bold"/>
              </a:rPr>
              <a:t>Slide</a:t>
            </a:r>
          </a:p>
        </p:txBody>
      </p:sp>
      <p:sp>
        <p:nvSpPr>
          <p:cNvPr name="TextBox 15" id="15"/>
          <p:cNvSpPr txBox="true"/>
          <p:nvPr/>
        </p:nvSpPr>
        <p:spPr>
          <a:xfrm rot="0">
            <a:off x="16641921" y="1285193"/>
            <a:ext cx="277507" cy="251199"/>
          </a:xfrm>
          <a:prstGeom prst="rect">
            <a:avLst/>
          </a:prstGeom>
        </p:spPr>
        <p:txBody>
          <a:bodyPr anchor="t" rtlCol="false" tIns="0" lIns="0" bIns="0" rIns="0">
            <a:spAutoFit/>
          </a:bodyPr>
          <a:lstStyle/>
          <a:p>
            <a:pPr algn="ctr">
              <a:lnSpc>
                <a:spcPts val="1915"/>
              </a:lnSpc>
              <a:spcBef>
                <a:spcPct val="0"/>
              </a:spcBef>
            </a:pPr>
            <a:r>
              <a:rPr lang="en-US" b="true" sz="1806">
                <a:solidFill>
                  <a:srgbClr val="000000"/>
                </a:solidFill>
                <a:latin typeface="Montserrat Semi-Bold"/>
                <a:ea typeface="Montserrat Semi-Bold"/>
                <a:cs typeface="Montserrat Semi-Bold"/>
                <a:sym typeface="Montserrat Semi-Bold"/>
              </a:rPr>
              <a:t>9</a:t>
            </a:r>
          </a:p>
        </p:txBody>
      </p:sp>
      <p:sp>
        <p:nvSpPr>
          <p:cNvPr name="TextBox 16" id="16"/>
          <p:cNvSpPr txBox="true"/>
          <p:nvPr/>
        </p:nvSpPr>
        <p:spPr>
          <a:xfrm rot="0">
            <a:off x="16026914" y="9101972"/>
            <a:ext cx="753760" cy="255606"/>
          </a:xfrm>
          <a:prstGeom prst="rect">
            <a:avLst/>
          </a:prstGeom>
        </p:spPr>
        <p:txBody>
          <a:bodyPr anchor="t" rtlCol="false" tIns="0" lIns="0" bIns="0" rIns="0">
            <a:spAutoFit/>
          </a:bodyPr>
          <a:lstStyle/>
          <a:p>
            <a:pPr algn="l">
              <a:lnSpc>
                <a:spcPts val="1915"/>
              </a:lnSpc>
              <a:spcBef>
                <a:spcPct val="0"/>
              </a:spcBef>
            </a:pPr>
            <a:r>
              <a:rPr lang="en-US" b="true" sz="1806">
                <a:solidFill>
                  <a:srgbClr val="FFFFFF"/>
                </a:solidFill>
                <a:latin typeface="Montserrat Semi-Bold"/>
                <a:ea typeface="Montserrat Semi-Bold"/>
                <a:cs typeface="Montserrat Semi-Bold"/>
                <a:sym typeface="Montserrat Semi-Bold"/>
              </a:rPr>
              <a:t>Next</a:t>
            </a:r>
          </a:p>
        </p:txBody>
      </p:sp>
      <p:sp>
        <p:nvSpPr>
          <p:cNvPr name="TextBox 17" id="17"/>
          <p:cNvSpPr txBox="true"/>
          <p:nvPr/>
        </p:nvSpPr>
        <p:spPr>
          <a:xfrm rot="0">
            <a:off x="3842363" y="2181342"/>
            <a:ext cx="10603274" cy="1130249"/>
          </a:xfrm>
          <a:prstGeom prst="rect">
            <a:avLst/>
          </a:prstGeom>
        </p:spPr>
        <p:txBody>
          <a:bodyPr anchor="t" rtlCol="false" tIns="0" lIns="0" bIns="0" rIns="0">
            <a:spAutoFit/>
          </a:bodyPr>
          <a:lstStyle/>
          <a:p>
            <a:pPr algn="ctr">
              <a:lnSpc>
                <a:spcPts val="8728"/>
              </a:lnSpc>
              <a:spcBef>
                <a:spcPct val="0"/>
              </a:spcBef>
            </a:pPr>
            <a:r>
              <a:rPr lang="en-US" sz="8234">
                <a:solidFill>
                  <a:srgbClr val="FFFFFF"/>
                </a:solidFill>
                <a:latin typeface="Anton"/>
                <a:ea typeface="Anton"/>
                <a:cs typeface="Anton"/>
                <a:sym typeface="Anton"/>
              </a:rPr>
              <a:t>FUTURE TRENDS</a:t>
            </a:r>
          </a:p>
        </p:txBody>
      </p:sp>
      <p:grpSp>
        <p:nvGrpSpPr>
          <p:cNvPr name="Group 18" id="18"/>
          <p:cNvGrpSpPr/>
          <p:nvPr/>
        </p:nvGrpSpPr>
        <p:grpSpPr>
          <a:xfrm rot="0">
            <a:off x="7216770" y="3673541"/>
            <a:ext cx="4001099" cy="4001099"/>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967F61"/>
              </a:solidFill>
              <a:prstDash val="solid"/>
              <a:miter/>
            </a:ln>
          </p:spPr>
        </p:sp>
        <p:sp>
          <p:nvSpPr>
            <p:cNvPr name="TextBox 20" id="20"/>
            <p:cNvSpPr txBox="true"/>
            <p:nvPr/>
          </p:nvSpPr>
          <p:spPr>
            <a:xfrm>
              <a:off x="76200" y="95250"/>
              <a:ext cx="660400" cy="641350"/>
            </a:xfrm>
            <a:prstGeom prst="rect">
              <a:avLst/>
            </a:prstGeom>
          </p:spPr>
          <p:txBody>
            <a:bodyPr anchor="ctr" rtlCol="false" tIns="50800" lIns="50800" bIns="50800" rIns="50800"/>
            <a:lstStyle/>
            <a:p>
              <a:pPr algn="ctr">
                <a:lnSpc>
                  <a:spcPts val="1915"/>
                </a:lnSpc>
              </a:pPr>
            </a:p>
          </p:txBody>
        </p:sp>
      </p:grpSp>
      <p:grpSp>
        <p:nvGrpSpPr>
          <p:cNvPr name="Group 21" id="21"/>
          <p:cNvGrpSpPr/>
          <p:nvPr/>
        </p:nvGrpSpPr>
        <p:grpSpPr>
          <a:xfrm rot="0">
            <a:off x="12541233" y="3673541"/>
            <a:ext cx="4001099" cy="4001099"/>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967F61"/>
              </a:solidFill>
              <a:prstDash val="solid"/>
              <a:miter/>
            </a:ln>
          </p:spPr>
        </p:sp>
        <p:sp>
          <p:nvSpPr>
            <p:cNvPr name="TextBox 23" id="23"/>
            <p:cNvSpPr txBox="true"/>
            <p:nvPr/>
          </p:nvSpPr>
          <p:spPr>
            <a:xfrm>
              <a:off x="76200" y="95250"/>
              <a:ext cx="660400" cy="641350"/>
            </a:xfrm>
            <a:prstGeom prst="rect">
              <a:avLst/>
            </a:prstGeom>
          </p:spPr>
          <p:txBody>
            <a:bodyPr anchor="ctr" rtlCol="false" tIns="50800" lIns="50800" bIns="50800" rIns="50800"/>
            <a:lstStyle/>
            <a:p>
              <a:pPr algn="ctr">
                <a:lnSpc>
                  <a:spcPts val="1915"/>
                </a:lnSpc>
              </a:pPr>
            </a:p>
          </p:txBody>
        </p:sp>
      </p:grpSp>
      <p:sp>
        <p:nvSpPr>
          <p:cNvPr name="TextBox 24" id="24"/>
          <p:cNvSpPr txBox="true"/>
          <p:nvPr/>
        </p:nvSpPr>
        <p:spPr>
          <a:xfrm rot="0">
            <a:off x="2451172" y="5404516"/>
            <a:ext cx="2883371" cy="1476498"/>
          </a:xfrm>
          <a:prstGeom prst="rect">
            <a:avLst/>
          </a:prstGeom>
        </p:spPr>
        <p:txBody>
          <a:bodyPr anchor="t" rtlCol="false" tIns="0" lIns="0" bIns="0" rIns="0">
            <a:spAutoFit/>
          </a:bodyPr>
          <a:lstStyle/>
          <a:p>
            <a:pPr algn="ctr">
              <a:lnSpc>
                <a:spcPts val="1703"/>
              </a:lnSpc>
              <a:spcBef>
                <a:spcPct val="0"/>
              </a:spcBef>
            </a:pPr>
            <a:r>
              <a:rPr lang="en-US" sz="1606">
                <a:solidFill>
                  <a:srgbClr val="FFFFFF"/>
                </a:solidFill>
                <a:latin typeface="Montserrat"/>
                <a:ea typeface="Montserrat"/>
                <a:cs typeface="Montserrat"/>
                <a:sym typeface="Montserrat"/>
              </a:rPr>
              <a:t>Lorem ipsum odor amet, consectetuer adipiscing elit. Gravida pharetra platea condimentum faucibus laoreet phasellus montes dis. Feugiat quis pharetra cursus inceptos cras. </a:t>
            </a:r>
          </a:p>
        </p:txBody>
      </p:sp>
      <p:sp>
        <p:nvSpPr>
          <p:cNvPr name="TextBox 25" id="25"/>
          <p:cNvSpPr txBox="true"/>
          <p:nvPr/>
        </p:nvSpPr>
        <p:spPr>
          <a:xfrm rot="0">
            <a:off x="2606444" y="4643667"/>
            <a:ext cx="2445407" cy="499833"/>
          </a:xfrm>
          <a:prstGeom prst="rect">
            <a:avLst/>
          </a:prstGeom>
        </p:spPr>
        <p:txBody>
          <a:bodyPr anchor="t" rtlCol="false" tIns="0" lIns="0" bIns="0" rIns="0">
            <a:spAutoFit/>
          </a:bodyPr>
          <a:lstStyle/>
          <a:p>
            <a:pPr algn="ctr">
              <a:lnSpc>
                <a:spcPts val="1978"/>
              </a:lnSpc>
              <a:spcBef>
                <a:spcPct val="0"/>
              </a:spcBef>
            </a:pPr>
            <a:r>
              <a:rPr lang="en-US" b="true" sz="1866">
                <a:solidFill>
                  <a:srgbClr val="FFFFFF"/>
                </a:solidFill>
                <a:latin typeface="Montserrat Bold"/>
                <a:ea typeface="Montserrat Bold"/>
                <a:cs typeface="Montserrat Bold"/>
                <a:sym typeface="Montserrat Bold"/>
              </a:rPr>
              <a:t>CENTRAL BANK DIGITAL </a:t>
            </a:r>
          </a:p>
        </p:txBody>
      </p:sp>
      <p:sp>
        <p:nvSpPr>
          <p:cNvPr name="TextBox 26" id="26"/>
          <p:cNvSpPr txBox="true"/>
          <p:nvPr/>
        </p:nvSpPr>
        <p:spPr>
          <a:xfrm rot="0">
            <a:off x="7894558" y="5404516"/>
            <a:ext cx="2883371" cy="1476498"/>
          </a:xfrm>
          <a:prstGeom prst="rect">
            <a:avLst/>
          </a:prstGeom>
        </p:spPr>
        <p:txBody>
          <a:bodyPr anchor="t" rtlCol="false" tIns="0" lIns="0" bIns="0" rIns="0">
            <a:spAutoFit/>
          </a:bodyPr>
          <a:lstStyle/>
          <a:p>
            <a:pPr algn="ctr">
              <a:lnSpc>
                <a:spcPts val="1703"/>
              </a:lnSpc>
              <a:spcBef>
                <a:spcPct val="0"/>
              </a:spcBef>
            </a:pPr>
            <a:r>
              <a:rPr lang="en-US" sz="1606">
                <a:solidFill>
                  <a:srgbClr val="FFFFFF"/>
                </a:solidFill>
                <a:latin typeface="Montserrat"/>
                <a:ea typeface="Montserrat"/>
                <a:cs typeface="Montserrat"/>
                <a:sym typeface="Montserrat"/>
              </a:rPr>
              <a:t>Lorem ipsum odor amet, consectetuer adipiscing elit. Gravida pharetra platea condimentum faucibus laoreet phasellus montes dis. Feugiat quis pharetra cursus inceptos cras. </a:t>
            </a:r>
          </a:p>
        </p:txBody>
      </p:sp>
      <p:sp>
        <p:nvSpPr>
          <p:cNvPr name="TextBox 27" id="27"/>
          <p:cNvSpPr txBox="true"/>
          <p:nvPr/>
        </p:nvSpPr>
        <p:spPr>
          <a:xfrm rot="0">
            <a:off x="8049830" y="4643667"/>
            <a:ext cx="2445407" cy="499833"/>
          </a:xfrm>
          <a:prstGeom prst="rect">
            <a:avLst/>
          </a:prstGeom>
        </p:spPr>
        <p:txBody>
          <a:bodyPr anchor="t" rtlCol="false" tIns="0" lIns="0" bIns="0" rIns="0">
            <a:spAutoFit/>
          </a:bodyPr>
          <a:lstStyle/>
          <a:p>
            <a:pPr algn="ctr">
              <a:lnSpc>
                <a:spcPts val="1978"/>
              </a:lnSpc>
              <a:spcBef>
                <a:spcPct val="0"/>
              </a:spcBef>
            </a:pPr>
            <a:r>
              <a:rPr lang="en-US" b="true" sz="1866">
                <a:solidFill>
                  <a:srgbClr val="FFFFFF"/>
                </a:solidFill>
                <a:latin typeface="Montserrat Bold"/>
                <a:ea typeface="Montserrat Bold"/>
                <a:cs typeface="Montserrat Bold"/>
                <a:sym typeface="Montserrat Bold"/>
              </a:rPr>
              <a:t>MASS ADOPTION POSSIBILITIES</a:t>
            </a:r>
          </a:p>
        </p:txBody>
      </p:sp>
      <p:sp>
        <p:nvSpPr>
          <p:cNvPr name="TextBox 28" id="28"/>
          <p:cNvSpPr txBox="true"/>
          <p:nvPr/>
        </p:nvSpPr>
        <p:spPr>
          <a:xfrm rot="0">
            <a:off x="13218120" y="5404516"/>
            <a:ext cx="2883371" cy="1476498"/>
          </a:xfrm>
          <a:prstGeom prst="rect">
            <a:avLst/>
          </a:prstGeom>
        </p:spPr>
        <p:txBody>
          <a:bodyPr anchor="t" rtlCol="false" tIns="0" lIns="0" bIns="0" rIns="0">
            <a:spAutoFit/>
          </a:bodyPr>
          <a:lstStyle/>
          <a:p>
            <a:pPr algn="ctr">
              <a:lnSpc>
                <a:spcPts val="1703"/>
              </a:lnSpc>
              <a:spcBef>
                <a:spcPct val="0"/>
              </a:spcBef>
            </a:pPr>
            <a:r>
              <a:rPr lang="en-US" sz="1606">
                <a:solidFill>
                  <a:srgbClr val="FFFFFF"/>
                </a:solidFill>
                <a:latin typeface="Montserrat"/>
                <a:ea typeface="Montserrat"/>
                <a:cs typeface="Montserrat"/>
                <a:sym typeface="Montserrat"/>
              </a:rPr>
              <a:t>Lorem ipsum odor amet, consectetuer adipiscing elit. Gravida pharetra platea condimentum faucibus laoreet phasellus montes dis. Feugiat quis pharetra cursus inceptos cras. </a:t>
            </a:r>
          </a:p>
        </p:txBody>
      </p:sp>
      <p:sp>
        <p:nvSpPr>
          <p:cNvPr name="TextBox 29" id="29"/>
          <p:cNvSpPr txBox="true"/>
          <p:nvPr/>
        </p:nvSpPr>
        <p:spPr>
          <a:xfrm rot="0">
            <a:off x="13145752" y="4643667"/>
            <a:ext cx="2792060" cy="499833"/>
          </a:xfrm>
          <a:prstGeom prst="rect">
            <a:avLst/>
          </a:prstGeom>
        </p:spPr>
        <p:txBody>
          <a:bodyPr anchor="t" rtlCol="false" tIns="0" lIns="0" bIns="0" rIns="0">
            <a:spAutoFit/>
          </a:bodyPr>
          <a:lstStyle/>
          <a:p>
            <a:pPr algn="ctr">
              <a:lnSpc>
                <a:spcPts val="1978"/>
              </a:lnSpc>
              <a:spcBef>
                <a:spcPct val="0"/>
              </a:spcBef>
            </a:pPr>
            <a:r>
              <a:rPr lang="en-US" b="true" sz="1866">
                <a:solidFill>
                  <a:srgbClr val="FFFFFF"/>
                </a:solidFill>
                <a:latin typeface="Montserrat Bold"/>
                <a:ea typeface="Montserrat Bold"/>
                <a:cs typeface="Montserrat Bold"/>
                <a:sym typeface="Montserrat Bold"/>
              </a:rPr>
              <a:t>ENHANCED SECURITY PROTOCOLS</a:t>
            </a:r>
          </a:p>
        </p:txBody>
      </p:sp>
      <p:grpSp>
        <p:nvGrpSpPr>
          <p:cNvPr name="Group 30" id="30"/>
          <p:cNvGrpSpPr/>
          <p:nvPr/>
        </p:nvGrpSpPr>
        <p:grpSpPr>
          <a:xfrm rot="0">
            <a:off x="3604021" y="3435198"/>
            <a:ext cx="476685" cy="476685"/>
            <a:chOff x="0" y="0"/>
            <a:chExt cx="125547" cy="125547"/>
          </a:xfrm>
        </p:grpSpPr>
        <p:sp>
          <p:nvSpPr>
            <p:cNvPr name="Freeform 31" id="31"/>
            <p:cNvSpPr/>
            <p:nvPr/>
          </p:nvSpPr>
          <p:spPr>
            <a:xfrm flipH="false" flipV="false" rot="0">
              <a:off x="0" y="0"/>
              <a:ext cx="125547" cy="125547"/>
            </a:xfrm>
            <a:custGeom>
              <a:avLst/>
              <a:gdLst/>
              <a:ahLst/>
              <a:cxnLst/>
              <a:rect r="r" b="b" t="t" l="l"/>
              <a:pathLst>
                <a:path h="125547" w="125547">
                  <a:moveTo>
                    <a:pt x="0" y="0"/>
                  </a:moveTo>
                  <a:lnTo>
                    <a:pt x="125547" y="0"/>
                  </a:lnTo>
                  <a:lnTo>
                    <a:pt x="125547" y="125547"/>
                  </a:lnTo>
                  <a:lnTo>
                    <a:pt x="0" y="125547"/>
                  </a:lnTo>
                  <a:close/>
                </a:path>
              </a:pathLst>
            </a:custGeom>
            <a:solidFill>
              <a:srgbClr val="FFDE59"/>
            </a:solidFill>
          </p:spPr>
        </p:sp>
        <p:sp>
          <p:nvSpPr>
            <p:cNvPr name="TextBox 32" id="32"/>
            <p:cNvSpPr txBox="true"/>
            <p:nvPr/>
          </p:nvSpPr>
          <p:spPr>
            <a:xfrm>
              <a:off x="0" y="28575"/>
              <a:ext cx="125547" cy="96972"/>
            </a:xfrm>
            <a:prstGeom prst="rect">
              <a:avLst/>
            </a:prstGeom>
          </p:spPr>
          <p:txBody>
            <a:bodyPr anchor="ctr" rtlCol="false" tIns="50800" lIns="50800" bIns="50800" rIns="50800"/>
            <a:lstStyle/>
            <a:p>
              <a:pPr algn="ctr">
                <a:lnSpc>
                  <a:spcPts val="2473"/>
                </a:lnSpc>
              </a:pPr>
            </a:p>
          </p:txBody>
        </p:sp>
      </p:grpSp>
      <p:grpSp>
        <p:nvGrpSpPr>
          <p:cNvPr name="Group 33" id="33"/>
          <p:cNvGrpSpPr/>
          <p:nvPr/>
        </p:nvGrpSpPr>
        <p:grpSpPr>
          <a:xfrm rot="0">
            <a:off x="8978978" y="3435198"/>
            <a:ext cx="476685" cy="476685"/>
            <a:chOff x="0" y="0"/>
            <a:chExt cx="125547" cy="125547"/>
          </a:xfrm>
        </p:grpSpPr>
        <p:sp>
          <p:nvSpPr>
            <p:cNvPr name="Freeform 34" id="34"/>
            <p:cNvSpPr/>
            <p:nvPr/>
          </p:nvSpPr>
          <p:spPr>
            <a:xfrm flipH="false" flipV="false" rot="0">
              <a:off x="0" y="0"/>
              <a:ext cx="125547" cy="125547"/>
            </a:xfrm>
            <a:custGeom>
              <a:avLst/>
              <a:gdLst/>
              <a:ahLst/>
              <a:cxnLst/>
              <a:rect r="r" b="b" t="t" l="l"/>
              <a:pathLst>
                <a:path h="125547" w="125547">
                  <a:moveTo>
                    <a:pt x="0" y="0"/>
                  </a:moveTo>
                  <a:lnTo>
                    <a:pt x="125547" y="0"/>
                  </a:lnTo>
                  <a:lnTo>
                    <a:pt x="125547" y="125547"/>
                  </a:lnTo>
                  <a:lnTo>
                    <a:pt x="0" y="125547"/>
                  </a:lnTo>
                  <a:close/>
                </a:path>
              </a:pathLst>
            </a:custGeom>
            <a:solidFill>
              <a:srgbClr val="FFDE59"/>
            </a:solidFill>
          </p:spPr>
        </p:sp>
        <p:sp>
          <p:nvSpPr>
            <p:cNvPr name="TextBox 35" id="35"/>
            <p:cNvSpPr txBox="true"/>
            <p:nvPr/>
          </p:nvSpPr>
          <p:spPr>
            <a:xfrm>
              <a:off x="0" y="28575"/>
              <a:ext cx="125547" cy="96972"/>
            </a:xfrm>
            <a:prstGeom prst="rect">
              <a:avLst/>
            </a:prstGeom>
          </p:spPr>
          <p:txBody>
            <a:bodyPr anchor="ctr" rtlCol="false" tIns="50800" lIns="50800" bIns="50800" rIns="50800"/>
            <a:lstStyle/>
            <a:p>
              <a:pPr algn="ctr">
                <a:lnSpc>
                  <a:spcPts val="2473"/>
                </a:lnSpc>
              </a:pPr>
            </a:p>
          </p:txBody>
        </p:sp>
      </p:grpSp>
      <p:grpSp>
        <p:nvGrpSpPr>
          <p:cNvPr name="Group 36" id="36"/>
          <p:cNvGrpSpPr/>
          <p:nvPr/>
        </p:nvGrpSpPr>
        <p:grpSpPr>
          <a:xfrm rot="0">
            <a:off x="14353934" y="3435198"/>
            <a:ext cx="476685" cy="476685"/>
            <a:chOff x="0" y="0"/>
            <a:chExt cx="125547" cy="125547"/>
          </a:xfrm>
        </p:grpSpPr>
        <p:sp>
          <p:nvSpPr>
            <p:cNvPr name="Freeform 37" id="37"/>
            <p:cNvSpPr/>
            <p:nvPr/>
          </p:nvSpPr>
          <p:spPr>
            <a:xfrm flipH="false" flipV="false" rot="0">
              <a:off x="0" y="0"/>
              <a:ext cx="125547" cy="125547"/>
            </a:xfrm>
            <a:custGeom>
              <a:avLst/>
              <a:gdLst/>
              <a:ahLst/>
              <a:cxnLst/>
              <a:rect r="r" b="b" t="t" l="l"/>
              <a:pathLst>
                <a:path h="125547" w="125547">
                  <a:moveTo>
                    <a:pt x="0" y="0"/>
                  </a:moveTo>
                  <a:lnTo>
                    <a:pt x="125547" y="0"/>
                  </a:lnTo>
                  <a:lnTo>
                    <a:pt x="125547" y="125547"/>
                  </a:lnTo>
                  <a:lnTo>
                    <a:pt x="0" y="125547"/>
                  </a:lnTo>
                  <a:close/>
                </a:path>
              </a:pathLst>
            </a:custGeom>
            <a:solidFill>
              <a:srgbClr val="FFDE59"/>
            </a:solidFill>
          </p:spPr>
        </p:sp>
        <p:sp>
          <p:nvSpPr>
            <p:cNvPr name="TextBox 38" id="38"/>
            <p:cNvSpPr txBox="true"/>
            <p:nvPr/>
          </p:nvSpPr>
          <p:spPr>
            <a:xfrm>
              <a:off x="0" y="28575"/>
              <a:ext cx="125547" cy="96972"/>
            </a:xfrm>
            <a:prstGeom prst="rect">
              <a:avLst/>
            </a:prstGeom>
          </p:spPr>
          <p:txBody>
            <a:bodyPr anchor="ctr" rtlCol="false" tIns="50800" lIns="50800" bIns="50800" rIns="50800"/>
            <a:lstStyle/>
            <a:p>
              <a:pPr algn="ctr">
                <a:lnSpc>
                  <a:spcPts val="2473"/>
                </a:lnSpc>
              </a:pP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375778" y="1297778"/>
            <a:ext cx="515668" cy="477227"/>
          </a:xfrm>
          <a:custGeom>
            <a:avLst/>
            <a:gdLst/>
            <a:ahLst/>
            <a:cxnLst/>
            <a:rect r="r" b="b" t="t" l="l"/>
            <a:pathLst>
              <a:path h="477227" w="515668">
                <a:moveTo>
                  <a:pt x="0" y="0"/>
                </a:moveTo>
                <a:lnTo>
                  <a:pt x="515668" y="0"/>
                </a:lnTo>
                <a:lnTo>
                  <a:pt x="515668" y="477227"/>
                </a:lnTo>
                <a:lnTo>
                  <a:pt x="0" y="4772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537771" y="7621389"/>
            <a:ext cx="5212458" cy="530723"/>
          </a:xfrm>
          <a:custGeom>
            <a:avLst/>
            <a:gdLst/>
            <a:ahLst/>
            <a:cxnLst/>
            <a:rect r="r" b="b" t="t" l="l"/>
            <a:pathLst>
              <a:path h="530723" w="5212458">
                <a:moveTo>
                  <a:pt x="0" y="0"/>
                </a:moveTo>
                <a:lnTo>
                  <a:pt x="5212458" y="0"/>
                </a:lnTo>
                <a:lnTo>
                  <a:pt x="5212458" y="530723"/>
                </a:lnTo>
                <a:lnTo>
                  <a:pt x="0" y="5307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6542332" y="1160721"/>
            <a:ext cx="476685" cy="476685"/>
            <a:chOff x="0" y="0"/>
            <a:chExt cx="125547" cy="125547"/>
          </a:xfrm>
        </p:grpSpPr>
        <p:sp>
          <p:nvSpPr>
            <p:cNvPr name="Freeform 6" id="6"/>
            <p:cNvSpPr/>
            <p:nvPr/>
          </p:nvSpPr>
          <p:spPr>
            <a:xfrm flipH="false" flipV="false" rot="0">
              <a:off x="0" y="0"/>
              <a:ext cx="125547" cy="125547"/>
            </a:xfrm>
            <a:custGeom>
              <a:avLst/>
              <a:gdLst/>
              <a:ahLst/>
              <a:cxnLst/>
              <a:rect r="r" b="b" t="t" l="l"/>
              <a:pathLst>
                <a:path h="125547" w="125547">
                  <a:moveTo>
                    <a:pt x="0" y="0"/>
                  </a:moveTo>
                  <a:lnTo>
                    <a:pt x="125547" y="0"/>
                  </a:lnTo>
                  <a:lnTo>
                    <a:pt x="125547" y="125547"/>
                  </a:lnTo>
                  <a:lnTo>
                    <a:pt x="0" y="125547"/>
                  </a:lnTo>
                  <a:close/>
                </a:path>
              </a:pathLst>
            </a:custGeom>
            <a:solidFill>
              <a:srgbClr val="FFDE59"/>
            </a:solidFill>
          </p:spPr>
        </p:sp>
        <p:sp>
          <p:nvSpPr>
            <p:cNvPr name="TextBox 7" id="7"/>
            <p:cNvSpPr txBox="true"/>
            <p:nvPr/>
          </p:nvSpPr>
          <p:spPr>
            <a:xfrm>
              <a:off x="0" y="28575"/>
              <a:ext cx="125547" cy="96972"/>
            </a:xfrm>
            <a:prstGeom prst="rect">
              <a:avLst/>
            </a:prstGeom>
          </p:spPr>
          <p:txBody>
            <a:bodyPr anchor="ctr" rtlCol="false" tIns="50800" lIns="50800" bIns="50800" rIns="50800"/>
            <a:lstStyle/>
            <a:p>
              <a:pPr algn="ctr">
                <a:lnSpc>
                  <a:spcPts val="2473"/>
                </a:lnSpc>
              </a:pPr>
            </a:p>
          </p:txBody>
        </p:sp>
      </p:grpSp>
      <p:sp>
        <p:nvSpPr>
          <p:cNvPr name="Freeform 8" id="8"/>
          <p:cNvSpPr/>
          <p:nvPr/>
        </p:nvSpPr>
        <p:spPr>
          <a:xfrm flipH="false" flipV="false" rot="0">
            <a:off x="16692247" y="8991823"/>
            <a:ext cx="454362" cy="456854"/>
          </a:xfrm>
          <a:custGeom>
            <a:avLst/>
            <a:gdLst/>
            <a:ahLst/>
            <a:cxnLst/>
            <a:rect r="r" b="b" t="t" l="l"/>
            <a:pathLst>
              <a:path h="456854" w="454362">
                <a:moveTo>
                  <a:pt x="0" y="0"/>
                </a:moveTo>
                <a:lnTo>
                  <a:pt x="454362" y="0"/>
                </a:lnTo>
                <a:lnTo>
                  <a:pt x="454362" y="456854"/>
                </a:lnTo>
                <a:lnTo>
                  <a:pt x="0" y="4568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2082986" y="1445401"/>
            <a:ext cx="1929535" cy="255606"/>
          </a:xfrm>
          <a:prstGeom prst="rect">
            <a:avLst/>
          </a:prstGeom>
        </p:spPr>
        <p:txBody>
          <a:bodyPr anchor="t" rtlCol="false" tIns="0" lIns="0" bIns="0" rIns="0">
            <a:spAutoFit/>
          </a:bodyPr>
          <a:lstStyle/>
          <a:p>
            <a:pPr algn="l">
              <a:lnSpc>
                <a:spcPts val="1915"/>
              </a:lnSpc>
              <a:spcBef>
                <a:spcPct val="0"/>
              </a:spcBef>
            </a:pPr>
            <a:r>
              <a:rPr lang="en-US" b="true" sz="1806">
                <a:solidFill>
                  <a:srgbClr val="FFFFFF"/>
                </a:solidFill>
                <a:latin typeface="Montserrat Semi-Bold"/>
                <a:ea typeface="Montserrat Semi-Bold"/>
                <a:cs typeface="Montserrat Semi-Bold"/>
                <a:sym typeface="Montserrat Semi-Bold"/>
              </a:rPr>
              <a:t>Studio Shodwe</a:t>
            </a:r>
          </a:p>
        </p:txBody>
      </p:sp>
      <p:sp>
        <p:nvSpPr>
          <p:cNvPr name="TextBox 10" id="10"/>
          <p:cNvSpPr txBox="true"/>
          <p:nvPr/>
        </p:nvSpPr>
        <p:spPr>
          <a:xfrm rot="0">
            <a:off x="7582679" y="7768472"/>
            <a:ext cx="3183668" cy="255606"/>
          </a:xfrm>
          <a:prstGeom prst="rect">
            <a:avLst/>
          </a:prstGeom>
        </p:spPr>
        <p:txBody>
          <a:bodyPr anchor="t" rtlCol="false" tIns="0" lIns="0" bIns="0" rIns="0">
            <a:spAutoFit/>
          </a:bodyPr>
          <a:lstStyle/>
          <a:p>
            <a:pPr algn="l">
              <a:lnSpc>
                <a:spcPts val="1915"/>
              </a:lnSpc>
              <a:spcBef>
                <a:spcPct val="0"/>
              </a:spcBef>
            </a:pPr>
            <a:r>
              <a:rPr lang="en-US" b="true" sz="1806">
                <a:solidFill>
                  <a:srgbClr val="000000"/>
                </a:solidFill>
                <a:latin typeface="Montserrat Semi-Bold"/>
                <a:ea typeface="Montserrat Semi-Bold"/>
                <a:cs typeface="Montserrat Semi-Bold"/>
                <a:sym typeface="Montserrat Semi-Bold"/>
              </a:rPr>
              <a:t>www.reallygreatsite.com</a:t>
            </a:r>
          </a:p>
        </p:txBody>
      </p:sp>
      <p:sp>
        <p:nvSpPr>
          <p:cNvPr name="TextBox 11" id="11"/>
          <p:cNvSpPr txBox="true"/>
          <p:nvPr/>
        </p:nvSpPr>
        <p:spPr>
          <a:xfrm rot="0">
            <a:off x="15788572" y="1280786"/>
            <a:ext cx="753760" cy="255606"/>
          </a:xfrm>
          <a:prstGeom prst="rect">
            <a:avLst/>
          </a:prstGeom>
        </p:spPr>
        <p:txBody>
          <a:bodyPr anchor="t" rtlCol="false" tIns="0" lIns="0" bIns="0" rIns="0">
            <a:spAutoFit/>
          </a:bodyPr>
          <a:lstStyle/>
          <a:p>
            <a:pPr algn="l">
              <a:lnSpc>
                <a:spcPts val="1915"/>
              </a:lnSpc>
              <a:spcBef>
                <a:spcPct val="0"/>
              </a:spcBef>
            </a:pPr>
            <a:r>
              <a:rPr lang="en-US" b="true" sz="1806">
                <a:solidFill>
                  <a:srgbClr val="FFFFFF"/>
                </a:solidFill>
                <a:latin typeface="Montserrat Semi-Bold"/>
                <a:ea typeface="Montserrat Semi-Bold"/>
                <a:cs typeface="Montserrat Semi-Bold"/>
                <a:sym typeface="Montserrat Semi-Bold"/>
              </a:rPr>
              <a:t>Slide</a:t>
            </a:r>
          </a:p>
        </p:txBody>
      </p:sp>
      <p:grpSp>
        <p:nvGrpSpPr>
          <p:cNvPr name="Group 12" id="12"/>
          <p:cNvGrpSpPr/>
          <p:nvPr/>
        </p:nvGrpSpPr>
        <p:grpSpPr>
          <a:xfrm rot="0">
            <a:off x="-629472" y="3509033"/>
            <a:ext cx="19197390" cy="3584142"/>
            <a:chOff x="0" y="0"/>
            <a:chExt cx="5056103" cy="943971"/>
          </a:xfrm>
        </p:grpSpPr>
        <p:sp>
          <p:nvSpPr>
            <p:cNvPr name="Freeform 13" id="13"/>
            <p:cNvSpPr/>
            <p:nvPr/>
          </p:nvSpPr>
          <p:spPr>
            <a:xfrm flipH="false" flipV="false" rot="0">
              <a:off x="0" y="0"/>
              <a:ext cx="5056103" cy="943971"/>
            </a:xfrm>
            <a:custGeom>
              <a:avLst/>
              <a:gdLst/>
              <a:ahLst/>
              <a:cxnLst/>
              <a:rect r="r" b="b" t="t" l="l"/>
              <a:pathLst>
                <a:path h="943971" w="5056103">
                  <a:moveTo>
                    <a:pt x="0" y="0"/>
                  </a:moveTo>
                  <a:lnTo>
                    <a:pt x="5056103" y="0"/>
                  </a:lnTo>
                  <a:lnTo>
                    <a:pt x="5056103" y="943971"/>
                  </a:lnTo>
                  <a:lnTo>
                    <a:pt x="0" y="943971"/>
                  </a:lnTo>
                  <a:close/>
                </a:path>
              </a:pathLst>
            </a:custGeom>
            <a:solidFill>
              <a:srgbClr val="231F1F">
                <a:alpha val="66667"/>
              </a:srgbClr>
            </a:solidFill>
          </p:spPr>
        </p:sp>
        <p:sp>
          <p:nvSpPr>
            <p:cNvPr name="TextBox 14" id="14"/>
            <p:cNvSpPr txBox="true"/>
            <p:nvPr/>
          </p:nvSpPr>
          <p:spPr>
            <a:xfrm>
              <a:off x="0" y="38100"/>
              <a:ext cx="5056103" cy="905871"/>
            </a:xfrm>
            <a:prstGeom prst="rect">
              <a:avLst/>
            </a:prstGeom>
          </p:spPr>
          <p:txBody>
            <a:bodyPr anchor="ctr" rtlCol="false" tIns="50800" lIns="50800" bIns="50800" rIns="50800"/>
            <a:lstStyle/>
            <a:p>
              <a:pPr algn="ctr">
                <a:lnSpc>
                  <a:spcPts val="1778"/>
                </a:lnSpc>
              </a:pPr>
              <a:r>
                <a:rPr lang="en-US" sz="1833">
                  <a:solidFill>
                    <a:srgbClr val="FFFFFF">
                      <a:alpha val="66667"/>
                    </a:srgbClr>
                  </a:solidFill>
                  <a:latin typeface="Garet"/>
                  <a:ea typeface="Garet"/>
                  <a:cs typeface="Garet"/>
                  <a:sym typeface="Garet"/>
                </a:rPr>
                <a:t>t</a:t>
              </a:r>
            </a:p>
          </p:txBody>
        </p:sp>
      </p:grpSp>
      <p:sp>
        <p:nvSpPr>
          <p:cNvPr name="TextBox 15" id="15"/>
          <p:cNvSpPr txBox="true"/>
          <p:nvPr/>
        </p:nvSpPr>
        <p:spPr>
          <a:xfrm rot="0">
            <a:off x="16592126" y="1285193"/>
            <a:ext cx="377096" cy="251199"/>
          </a:xfrm>
          <a:prstGeom prst="rect">
            <a:avLst/>
          </a:prstGeom>
        </p:spPr>
        <p:txBody>
          <a:bodyPr anchor="t" rtlCol="false" tIns="0" lIns="0" bIns="0" rIns="0">
            <a:spAutoFit/>
          </a:bodyPr>
          <a:lstStyle/>
          <a:p>
            <a:pPr algn="ctr">
              <a:lnSpc>
                <a:spcPts val="1915"/>
              </a:lnSpc>
              <a:spcBef>
                <a:spcPct val="0"/>
              </a:spcBef>
            </a:pPr>
            <a:r>
              <a:rPr lang="en-US" b="true" sz="1806">
                <a:solidFill>
                  <a:srgbClr val="000000"/>
                </a:solidFill>
                <a:latin typeface="Montserrat Semi-Bold"/>
                <a:ea typeface="Montserrat Semi-Bold"/>
                <a:cs typeface="Montserrat Semi-Bold"/>
                <a:sym typeface="Montserrat Semi-Bold"/>
              </a:rPr>
              <a:t>10</a:t>
            </a:r>
          </a:p>
        </p:txBody>
      </p:sp>
      <p:sp>
        <p:nvSpPr>
          <p:cNvPr name="TextBox 16" id="16"/>
          <p:cNvSpPr txBox="true"/>
          <p:nvPr/>
        </p:nvSpPr>
        <p:spPr>
          <a:xfrm rot="0">
            <a:off x="16026914" y="9101972"/>
            <a:ext cx="753760" cy="255606"/>
          </a:xfrm>
          <a:prstGeom prst="rect">
            <a:avLst/>
          </a:prstGeom>
        </p:spPr>
        <p:txBody>
          <a:bodyPr anchor="t" rtlCol="false" tIns="0" lIns="0" bIns="0" rIns="0">
            <a:spAutoFit/>
          </a:bodyPr>
          <a:lstStyle/>
          <a:p>
            <a:pPr algn="l">
              <a:lnSpc>
                <a:spcPts val="1915"/>
              </a:lnSpc>
              <a:spcBef>
                <a:spcPct val="0"/>
              </a:spcBef>
            </a:pPr>
            <a:r>
              <a:rPr lang="en-US" b="true" sz="1806">
                <a:solidFill>
                  <a:srgbClr val="FFFFFF"/>
                </a:solidFill>
                <a:latin typeface="Montserrat Semi-Bold"/>
                <a:ea typeface="Montserrat Semi-Bold"/>
                <a:cs typeface="Montserrat Semi-Bold"/>
                <a:sym typeface="Montserrat Semi-Bold"/>
              </a:rPr>
              <a:t>Back</a:t>
            </a:r>
          </a:p>
        </p:txBody>
      </p:sp>
      <p:sp>
        <p:nvSpPr>
          <p:cNvPr name="TextBox 17" id="17"/>
          <p:cNvSpPr txBox="true"/>
          <p:nvPr/>
        </p:nvSpPr>
        <p:spPr>
          <a:xfrm rot="0">
            <a:off x="3734357" y="4089175"/>
            <a:ext cx="10288799" cy="2337250"/>
          </a:xfrm>
          <a:prstGeom prst="rect">
            <a:avLst/>
          </a:prstGeom>
        </p:spPr>
        <p:txBody>
          <a:bodyPr anchor="t" rtlCol="false" tIns="0" lIns="0" bIns="0" rIns="0">
            <a:spAutoFit/>
          </a:bodyPr>
          <a:lstStyle/>
          <a:p>
            <a:pPr algn="ctr">
              <a:lnSpc>
                <a:spcPts val="17996"/>
              </a:lnSpc>
              <a:spcBef>
                <a:spcPct val="0"/>
              </a:spcBef>
            </a:pPr>
            <a:r>
              <a:rPr lang="en-US" sz="16977">
                <a:solidFill>
                  <a:srgbClr val="FFD308"/>
                </a:solidFill>
                <a:latin typeface="Anton"/>
                <a:ea typeface="Anton"/>
                <a:cs typeface="Anton"/>
                <a:sym typeface="Anton"/>
              </a:rPr>
              <a:t>THANK YOU!</a:t>
            </a:r>
          </a:p>
        </p:txBody>
      </p:sp>
      <p:sp>
        <p:nvSpPr>
          <p:cNvPr name="TextBox 18" id="18"/>
          <p:cNvSpPr txBox="true"/>
          <p:nvPr/>
        </p:nvSpPr>
        <p:spPr>
          <a:xfrm rot="0">
            <a:off x="6874308" y="6445475"/>
            <a:ext cx="4539385" cy="251199"/>
          </a:xfrm>
          <a:prstGeom prst="rect">
            <a:avLst/>
          </a:prstGeom>
        </p:spPr>
        <p:txBody>
          <a:bodyPr anchor="t" rtlCol="false" tIns="0" lIns="0" bIns="0" rIns="0">
            <a:spAutoFit/>
          </a:bodyPr>
          <a:lstStyle/>
          <a:p>
            <a:pPr algn="ctr">
              <a:lnSpc>
                <a:spcPts val="1915"/>
              </a:lnSpc>
              <a:spcBef>
                <a:spcPct val="0"/>
              </a:spcBef>
            </a:pPr>
            <a:r>
              <a:rPr lang="en-US" sz="1806" i="true">
                <a:solidFill>
                  <a:srgbClr val="FFFFFF"/>
                </a:solidFill>
                <a:latin typeface="Montserrat Italics"/>
                <a:ea typeface="Montserrat Italics"/>
                <a:cs typeface="Montserrat Italics"/>
                <a:sym typeface="Montserrat Italics"/>
              </a:rPr>
              <a:t>For more information, contact us at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8689305" y="-480123"/>
            <a:ext cx="19197390" cy="12043082"/>
            <a:chOff x="0" y="0"/>
            <a:chExt cx="5056103" cy="3171840"/>
          </a:xfrm>
        </p:grpSpPr>
        <p:sp>
          <p:nvSpPr>
            <p:cNvPr name="Freeform 4" id="4"/>
            <p:cNvSpPr/>
            <p:nvPr/>
          </p:nvSpPr>
          <p:spPr>
            <a:xfrm flipH="false" flipV="false" rot="0">
              <a:off x="0" y="0"/>
              <a:ext cx="5056103" cy="3171841"/>
            </a:xfrm>
            <a:custGeom>
              <a:avLst/>
              <a:gdLst/>
              <a:ahLst/>
              <a:cxnLst/>
              <a:rect r="r" b="b" t="t" l="l"/>
              <a:pathLst>
                <a:path h="3171841" w="5056103">
                  <a:moveTo>
                    <a:pt x="0" y="0"/>
                  </a:moveTo>
                  <a:lnTo>
                    <a:pt x="5056103" y="0"/>
                  </a:lnTo>
                  <a:lnTo>
                    <a:pt x="5056103" y="3171841"/>
                  </a:lnTo>
                  <a:lnTo>
                    <a:pt x="0" y="3171841"/>
                  </a:lnTo>
                  <a:close/>
                </a:path>
              </a:pathLst>
            </a:custGeom>
            <a:gradFill rotWithShape="true">
              <a:gsLst>
                <a:gs pos="0">
                  <a:srgbClr val="231F1F">
                    <a:alpha val="0"/>
                  </a:srgbClr>
                </a:gs>
                <a:gs pos="100000">
                  <a:srgbClr val="000000">
                    <a:alpha val="67000"/>
                  </a:srgbClr>
                </a:gs>
              </a:gsLst>
              <a:lin ang="0"/>
            </a:gradFill>
          </p:spPr>
        </p:sp>
        <p:sp>
          <p:nvSpPr>
            <p:cNvPr name="TextBox 5" id="5"/>
            <p:cNvSpPr txBox="true"/>
            <p:nvPr/>
          </p:nvSpPr>
          <p:spPr>
            <a:xfrm>
              <a:off x="0" y="38100"/>
              <a:ext cx="5056103" cy="3133740"/>
            </a:xfrm>
            <a:prstGeom prst="rect">
              <a:avLst/>
            </a:prstGeom>
          </p:spPr>
          <p:txBody>
            <a:bodyPr anchor="ctr" rtlCol="false" tIns="50800" lIns="50800" bIns="50800" rIns="50800"/>
            <a:lstStyle/>
            <a:p>
              <a:pPr algn="ctr">
                <a:lnSpc>
                  <a:spcPts val="1778"/>
                </a:lnSpc>
              </a:pPr>
            </a:p>
          </p:txBody>
        </p:sp>
      </p:grpSp>
      <p:sp>
        <p:nvSpPr>
          <p:cNvPr name="Freeform 6" id="6"/>
          <p:cNvSpPr/>
          <p:nvPr/>
        </p:nvSpPr>
        <p:spPr>
          <a:xfrm flipH="false" flipV="false" rot="2276656">
            <a:off x="-6755945" y="1666679"/>
            <a:ext cx="8250226" cy="8229600"/>
          </a:xfrm>
          <a:custGeom>
            <a:avLst/>
            <a:gdLst/>
            <a:ahLst/>
            <a:cxnLst/>
            <a:rect r="r" b="b" t="t" l="l"/>
            <a:pathLst>
              <a:path h="8229600" w="8250226">
                <a:moveTo>
                  <a:pt x="0" y="0"/>
                </a:moveTo>
                <a:lnTo>
                  <a:pt x="8250226" y="0"/>
                </a:lnTo>
                <a:lnTo>
                  <a:pt x="8250226" y="8229600"/>
                </a:lnTo>
                <a:lnTo>
                  <a:pt x="0" y="8229600"/>
                </a:lnTo>
                <a:lnTo>
                  <a:pt x="0" y="0"/>
                </a:lnTo>
                <a:close/>
              </a:path>
            </a:pathLst>
          </a:custGeom>
          <a:blipFill>
            <a:blip r:embed="rId3"/>
            <a:stretch>
              <a:fillRect l="0" t="0" r="0" b="0"/>
            </a:stretch>
          </a:blipFill>
        </p:spPr>
      </p:sp>
      <p:sp>
        <p:nvSpPr>
          <p:cNvPr name="TextBox 7" id="7"/>
          <p:cNvSpPr txBox="true"/>
          <p:nvPr/>
        </p:nvSpPr>
        <p:spPr>
          <a:xfrm rot="0">
            <a:off x="4949620" y="807889"/>
            <a:ext cx="7695615" cy="1130195"/>
          </a:xfrm>
          <a:prstGeom prst="rect">
            <a:avLst/>
          </a:prstGeom>
        </p:spPr>
        <p:txBody>
          <a:bodyPr anchor="t" rtlCol="false" tIns="0" lIns="0" bIns="0" rIns="0">
            <a:spAutoFit/>
          </a:bodyPr>
          <a:lstStyle/>
          <a:p>
            <a:pPr algn="ctr">
              <a:lnSpc>
                <a:spcPts val="8728"/>
              </a:lnSpc>
              <a:spcBef>
                <a:spcPct val="0"/>
              </a:spcBef>
            </a:pPr>
            <a:r>
              <a:rPr lang="en-US" sz="8234">
                <a:solidFill>
                  <a:srgbClr val="FFFFFF"/>
                </a:solidFill>
                <a:latin typeface="Anton"/>
                <a:ea typeface="Anton"/>
                <a:cs typeface="Anton"/>
                <a:sym typeface="Anton"/>
              </a:rPr>
              <a:t>CONTEXT</a:t>
            </a:r>
          </a:p>
        </p:txBody>
      </p:sp>
      <p:sp>
        <p:nvSpPr>
          <p:cNvPr name="TextBox 8" id="8"/>
          <p:cNvSpPr txBox="true"/>
          <p:nvPr/>
        </p:nvSpPr>
        <p:spPr>
          <a:xfrm rot="0">
            <a:off x="2679696" y="2939525"/>
            <a:ext cx="12928609" cy="6106614"/>
          </a:xfrm>
          <a:prstGeom prst="rect">
            <a:avLst/>
          </a:prstGeom>
        </p:spPr>
        <p:txBody>
          <a:bodyPr anchor="t" rtlCol="false" tIns="0" lIns="0" bIns="0" rIns="0">
            <a:spAutoFit/>
          </a:bodyPr>
          <a:lstStyle/>
          <a:p>
            <a:pPr algn="l">
              <a:lnSpc>
                <a:spcPts val="3461"/>
              </a:lnSpc>
            </a:pPr>
            <a:r>
              <a:rPr lang="en-US" sz="3265">
                <a:solidFill>
                  <a:srgbClr val="FFFFFF"/>
                </a:solidFill>
                <a:latin typeface="Montserrat"/>
                <a:ea typeface="Montserrat"/>
                <a:cs typeface="Montserrat"/>
                <a:sym typeface="Montserrat"/>
              </a:rPr>
              <a:t>Persona: The Emerging Markets Analyst</a:t>
            </a:r>
          </a:p>
          <a:p>
            <a:pPr algn="l">
              <a:lnSpc>
                <a:spcPts val="3461"/>
              </a:lnSpc>
            </a:pPr>
          </a:p>
          <a:p>
            <a:pPr algn="l">
              <a:lnSpc>
                <a:spcPts val="3461"/>
              </a:lnSpc>
            </a:pPr>
            <a:r>
              <a:rPr lang="en-US" sz="3265">
                <a:solidFill>
                  <a:srgbClr val="FFFFFF"/>
                </a:solidFill>
                <a:latin typeface="Montserrat"/>
                <a:ea typeface="Montserrat"/>
                <a:cs typeface="Montserrat"/>
                <a:sym typeface="Montserrat"/>
              </a:rPr>
              <a:t>Key Questions: </a:t>
            </a:r>
          </a:p>
          <a:p>
            <a:pPr algn="ctr" marL="705006" indent="-352503" lvl="1">
              <a:lnSpc>
                <a:spcPts val="3461"/>
              </a:lnSpc>
              <a:buAutoNum type="arabicPeriod" startAt="1"/>
            </a:pPr>
            <a:r>
              <a:rPr lang="en-US" sz="3265">
                <a:solidFill>
                  <a:srgbClr val="FFFFFF"/>
                </a:solidFill>
                <a:latin typeface="Montserrat"/>
                <a:ea typeface="Montserrat"/>
                <a:cs typeface="Montserrat"/>
                <a:sym typeface="Montserrat"/>
              </a:rPr>
              <a:t>What transaction sizes are most common (small vs large transfers)?</a:t>
            </a:r>
          </a:p>
          <a:p>
            <a:pPr algn="ctr" marL="705006" indent="-352503" lvl="1">
              <a:lnSpc>
                <a:spcPts val="3461"/>
              </a:lnSpc>
              <a:buAutoNum type="arabicPeriod" startAt="1"/>
            </a:pPr>
            <a:r>
              <a:rPr lang="en-US" sz="3265">
                <a:solidFill>
                  <a:srgbClr val="FFFFFF"/>
                </a:solidFill>
                <a:latin typeface="Montserrat"/>
                <a:ea typeface="Montserrat"/>
                <a:cs typeface="Montserrat"/>
                <a:sym typeface="Montserrat"/>
              </a:rPr>
              <a:t>How do on-chain fees compare to traditional remittance costs?</a:t>
            </a:r>
          </a:p>
          <a:p>
            <a:pPr algn="ctr" marL="705006" indent="-352503" lvl="1">
              <a:lnSpc>
                <a:spcPts val="3461"/>
              </a:lnSpc>
              <a:buAutoNum type="arabicPeriod" startAt="1"/>
            </a:pPr>
            <a:r>
              <a:rPr lang="en-US" sz="3265">
                <a:solidFill>
                  <a:srgbClr val="FFFFFF"/>
                </a:solidFill>
                <a:latin typeface="Montserrat"/>
                <a:ea typeface="Montserrat"/>
                <a:cs typeface="Montserrat"/>
                <a:sym typeface="Montserrat"/>
              </a:rPr>
              <a:t>Do we see many smaller transfers (retail-sized)?</a:t>
            </a:r>
          </a:p>
          <a:p>
            <a:pPr algn="ctr" marL="705006" indent="-352503" lvl="1">
              <a:lnSpc>
                <a:spcPts val="3461"/>
              </a:lnSpc>
              <a:buAutoNum type="arabicPeriod" startAt="1"/>
            </a:pPr>
            <a:r>
              <a:rPr lang="en-US" sz="3265">
                <a:solidFill>
                  <a:srgbClr val="FFFFFF"/>
                </a:solidFill>
                <a:latin typeface="Montserrat"/>
                <a:ea typeface="Montserrat"/>
                <a:cs typeface="Montserrat"/>
                <a:sym typeface="Montserrat"/>
              </a:rPr>
              <a:t>Are there any patterns around time of day or periods of stress?</a:t>
            </a:r>
          </a:p>
          <a:p>
            <a:pPr algn="l">
              <a:lnSpc>
                <a:spcPts val="3461"/>
              </a:lnSpc>
            </a:pPr>
          </a:p>
          <a:p>
            <a:pPr algn="l">
              <a:lnSpc>
                <a:spcPts val="3461"/>
              </a:lnSpc>
            </a:pPr>
            <a:r>
              <a:rPr lang="en-US" sz="3265">
                <a:solidFill>
                  <a:srgbClr val="FFFFFF"/>
                </a:solidFill>
                <a:latin typeface="Montserrat"/>
                <a:ea typeface="Montserrat"/>
                <a:cs typeface="Montserrat"/>
                <a:sym typeface="Montserrat"/>
              </a:rPr>
              <a:t>Stablecoin Type: USDC issued by Circle</a:t>
            </a:r>
          </a:p>
          <a:p>
            <a:pPr algn="l">
              <a:lnSpc>
                <a:spcPts val="3461"/>
              </a:lnSpc>
            </a:pPr>
          </a:p>
          <a:p>
            <a:pPr algn="l">
              <a:lnSpc>
                <a:spcPts val="3461"/>
              </a:lnSpc>
              <a:spcBef>
                <a:spcPct val="0"/>
              </a:spcBef>
            </a:pPr>
            <a:r>
              <a:rPr lang="en-US" sz="3265">
                <a:solidFill>
                  <a:srgbClr val="FFFFFF"/>
                </a:solidFill>
                <a:latin typeface="Montserrat"/>
                <a:ea typeface="Montserrat"/>
                <a:cs typeface="Montserrat"/>
                <a:sym typeface="Montserrat"/>
              </a:rPr>
              <a:t>Time Period: Last 6 Months</a:t>
            </a:r>
          </a:p>
        </p:txBody>
      </p:sp>
      <p:sp>
        <p:nvSpPr>
          <p:cNvPr name="Freeform 9" id="9"/>
          <p:cNvSpPr/>
          <p:nvPr/>
        </p:nvSpPr>
        <p:spPr>
          <a:xfrm flipH="true" flipV="false" rot="2276656">
            <a:off x="16593233" y="1268761"/>
            <a:ext cx="8250226" cy="8229600"/>
          </a:xfrm>
          <a:custGeom>
            <a:avLst/>
            <a:gdLst/>
            <a:ahLst/>
            <a:cxnLst/>
            <a:rect r="r" b="b" t="t" l="l"/>
            <a:pathLst>
              <a:path h="8229600" w="8250226">
                <a:moveTo>
                  <a:pt x="8250225" y="0"/>
                </a:moveTo>
                <a:lnTo>
                  <a:pt x="0" y="0"/>
                </a:lnTo>
                <a:lnTo>
                  <a:pt x="0" y="8229600"/>
                </a:lnTo>
                <a:lnTo>
                  <a:pt x="8250225" y="8229600"/>
                </a:lnTo>
                <a:lnTo>
                  <a:pt x="8250225" y="0"/>
                </a:lnTo>
                <a:close/>
              </a:path>
            </a:pathLst>
          </a:custGeom>
          <a:blipFill>
            <a:blip r:embed="rId3"/>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8689305" y="-878041"/>
            <a:ext cx="19197390" cy="12043082"/>
            <a:chOff x="0" y="0"/>
            <a:chExt cx="5056103" cy="3171840"/>
          </a:xfrm>
        </p:grpSpPr>
        <p:sp>
          <p:nvSpPr>
            <p:cNvPr name="Freeform 4" id="4"/>
            <p:cNvSpPr/>
            <p:nvPr/>
          </p:nvSpPr>
          <p:spPr>
            <a:xfrm flipH="false" flipV="false" rot="0">
              <a:off x="0" y="0"/>
              <a:ext cx="5056103" cy="3171841"/>
            </a:xfrm>
            <a:custGeom>
              <a:avLst/>
              <a:gdLst/>
              <a:ahLst/>
              <a:cxnLst/>
              <a:rect r="r" b="b" t="t" l="l"/>
              <a:pathLst>
                <a:path h="3171841" w="5056103">
                  <a:moveTo>
                    <a:pt x="0" y="0"/>
                  </a:moveTo>
                  <a:lnTo>
                    <a:pt x="5056103" y="0"/>
                  </a:lnTo>
                  <a:lnTo>
                    <a:pt x="5056103" y="3171841"/>
                  </a:lnTo>
                  <a:lnTo>
                    <a:pt x="0" y="3171841"/>
                  </a:lnTo>
                  <a:close/>
                </a:path>
              </a:pathLst>
            </a:custGeom>
            <a:gradFill rotWithShape="true">
              <a:gsLst>
                <a:gs pos="0">
                  <a:srgbClr val="231F1F">
                    <a:alpha val="0"/>
                  </a:srgbClr>
                </a:gs>
                <a:gs pos="100000">
                  <a:srgbClr val="000000">
                    <a:alpha val="67000"/>
                  </a:srgbClr>
                </a:gs>
              </a:gsLst>
              <a:lin ang="0"/>
            </a:gradFill>
          </p:spPr>
        </p:sp>
        <p:sp>
          <p:nvSpPr>
            <p:cNvPr name="TextBox 5" id="5"/>
            <p:cNvSpPr txBox="true"/>
            <p:nvPr/>
          </p:nvSpPr>
          <p:spPr>
            <a:xfrm>
              <a:off x="0" y="38100"/>
              <a:ext cx="5056103" cy="3133740"/>
            </a:xfrm>
            <a:prstGeom prst="rect">
              <a:avLst/>
            </a:prstGeom>
          </p:spPr>
          <p:txBody>
            <a:bodyPr anchor="ctr" rtlCol="false" tIns="50800" lIns="50800" bIns="50800" rIns="50800"/>
            <a:lstStyle/>
            <a:p>
              <a:pPr algn="ctr">
                <a:lnSpc>
                  <a:spcPts val="1778"/>
                </a:lnSpc>
              </a:pPr>
            </a:p>
          </p:txBody>
        </p:sp>
      </p:grpSp>
      <p:sp>
        <p:nvSpPr>
          <p:cNvPr name="Freeform 6" id="6"/>
          <p:cNvSpPr/>
          <p:nvPr/>
        </p:nvSpPr>
        <p:spPr>
          <a:xfrm flipH="false" flipV="false" rot="0">
            <a:off x="10437344" y="2825785"/>
            <a:ext cx="5855109" cy="5280244"/>
          </a:xfrm>
          <a:custGeom>
            <a:avLst/>
            <a:gdLst/>
            <a:ahLst/>
            <a:cxnLst/>
            <a:rect r="r" b="b" t="t" l="l"/>
            <a:pathLst>
              <a:path h="5280244" w="5855109">
                <a:moveTo>
                  <a:pt x="0" y="0"/>
                </a:moveTo>
                <a:lnTo>
                  <a:pt x="5855109" y="0"/>
                </a:lnTo>
                <a:lnTo>
                  <a:pt x="5855109" y="5280243"/>
                </a:lnTo>
                <a:lnTo>
                  <a:pt x="0" y="528024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382783" y="1478017"/>
            <a:ext cx="5614176" cy="2241914"/>
          </a:xfrm>
          <a:prstGeom prst="rect">
            <a:avLst/>
          </a:prstGeom>
        </p:spPr>
        <p:txBody>
          <a:bodyPr anchor="t" rtlCol="false" tIns="0" lIns="0" bIns="0" rIns="0">
            <a:spAutoFit/>
          </a:bodyPr>
          <a:lstStyle/>
          <a:p>
            <a:pPr algn="l">
              <a:lnSpc>
                <a:spcPts val="8728"/>
              </a:lnSpc>
              <a:spcBef>
                <a:spcPct val="0"/>
              </a:spcBef>
            </a:pPr>
            <a:r>
              <a:rPr lang="en-US" sz="8234">
                <a:solidFill>
                  <a:srgbClr val="FFFFFF"/>
                </a:solidFill>
                <a:latin typeface="Anton"/>
                <a:ea typeface="Anton"/>
                <a:cs typeface="Anton"/>
                <a:sym typeface="Anton"/>
              </a:rPr>
              <a:t>EXECUTIVE SUMMARY</a:t>
            </a:r>
          </a:p>
        </p:txBody>
      </p:sp>
      <p:sp>
        <p:nvSpPr>
          <p:cNvPr name="TextBox 8" id="8"/>
          <p:cNvSpPr txBox="true"/>
          <p:nvPr/>
        </p:nvSpPr>
        <p:spPr>
          <a:xfrm rot="0">
            <a:off x="760606" y="4161316"/>
            <a:ext cx="9046551" cy="3736334"/>
          </a:xfrm>
          <a:prstGeom prst="rect">
            <a:avLst/>
          </a:prstGeom>
        </p:spPr>
        <p:txBody>
          <a:bodyPr anchor="t" rtlCol="false" tIns="0" lIns="0" bIns="0" rIns="0">
            <a:spAutoFit/>
          </a:bodyPr>
          <a:lstStyle/>
          <a:p>
            <a:pPr algn="l">
              <a:lnSpc>
                <a:spcPts val="3293"/>
              </a:lnSpc>
            </a:pPr>
            <a:r>
              <a:rPr lang="en-US" sz="3106">
                <a:solidFill>
                  <a:srgbClr val="FFFFFF"/>
                </a:solidFill>
                <a:latin typeface="Montserrat"/>
                <a:ea typeface="Montserrat"/>
                <a:cs typeface="Montserrat"/>
                <a:sym typeface="Montserrat"/>
              </a:rPr>
              <a:t>Key Findings: </a:t>
            </a:r>
          </a:p>
          <a:p>
            <a:pPr algn="l">
              <a:lnSpc>
                <a:spcPts val="3293"/>
              </a:lnSpc>
            </a:pPr>
          </a:p>
          <a:p>
            <a:pPr algn="l">
              <a:lnSpc>
                <a:spcPts val="3293"/>
              </a:lnSpc>
            </a:pPr>
          </a:p>
          <a:p>
            <a:pPr algn="l">
              <a:lnSpc>
                <a:spcPts val="3293"/>
              </a:lnSpc>
            </a:pPr>
          </a:p>
          <a:p>
            <a:pPr algn="l">
              <a:lnSpc>
                <a:spcPts val="3293"/>
              </a:lnSpc>
            </a:pPr>
          </a:p>
          <a:p>
            <a:pPr algn="l">
              <a:lnSpc>
                <a:spcPts val="3293"/>
              </a:lnSpc>
            </a:pPr>
          </a:p>
          <a:p>
            <a:pPr algn="l">
              <a:lnSpc>
                <a:spcPts val="3293"/>
              </a:lnSpc>
            </a:pPr>
          </a:p>
          <a:p>
            <a:pPr algn="l">
              <a:lnSpc>
                <a:spcPts val="3293"/>
              </a:lnSpc>
            </a:pPr>
          </a:p>
          <a:p>
            <a:pPr algn="l">
              <a:lnSpc>
                <a:spcPts val="3293"/>
              </a:lnSpc>
              <a:spcBef>
                <a:spcPct val="0"/>
              </a:spcBef>
            </a:pPr>
            <a:r>
              <a:rPr lang="en-US" sz="3106">
                <a:solidFill>
                  <a:srgbClr val="FFFFFF"/>
                </a:solidFill>
                <a:latin typeface="Montserrat"/>
                <a:ea typeface="Montserrat"/>
                <a:cs typeface="Montserrat"/>
                <a:sym typeface="Montserrat"/>
              </a:rPr>
              <a:t>Recommendations: </a:t>
            </a:r>
          </a:p>
        </p:txBody>
      </p:sp>
      <p:sp>
        <p:nvSpPr>
          <p:cNvPr name="Freeform 9" id="9"/>
          <p:cNvSpPr/>
          <p:nvPr/>
        </p:nvSpPr>
        <p:spPr>
          <a:xfrm flipH="false" flipV="false" rot="0">
            <a:off x="9031518" y="6062620"/>
            <a:ext cx="5181590" cy="2892269"/>
          </a:xfrm>
          <a:custGeom>
            <a:avLst/>
            <a:gdLst/>
            <a:ahLst/>
            <a:cxnLst/>
            <a:rect r="r" b="b" t="t" l="l"/>
            <a:pathLst>
              <a:path h="2892269" w="5181590">
                <a:moveTo>
                  <a:pt x="0" y="0"/>
                </a:moveTo>
                <a:lnTo>
                  <a:pt x="5181589" y="0"/>
                </a:lnTo>
                <a:lnTo>
                  <a:pt x="5181589" y="2892269"/>
                </a:lnTo>
                <a:lnTo>
                  <a:pt x="0" y="28922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8164973" y="-752077"/>
            <a:ext cx="19197390" cy="12043082"/>
            <a:chOff x="0" y="0"/>
            <a:chExt cx="5056103" cy="3171840"/>
          </a:xfrm>
        </p:grpSpPr>
        <p:sp>
          <p:nvSpPr>
            <p:cNvPr name="Freeform 4" id="4"/>
            <p:cNvSpPr/>
            <p:nvPr/>
          </p:nvSpPr>
          <p:spPr>
            <a:xfrm flipH="false" flipV="false" rot="0">
              <a:off x="0" y="0"/>
              <a:ext cx="5056103" cy="3171841"/>
            </a:xfrm>
            <a:custGeom>
              <a:avLst/>
              <a:gdLst/>
              <a:ahLst/>
              <a:cxnLst/>
              <a:rect r="r" b="b" t="t" l="l"/>
              <a:pathLst>
                <a:path h="3171841" w="5056103">
                  <a:moveTo>
                    <a:pt x="0" y="0"/>
                  </a:moveTo>
                  <a:lnTo>
                    <a:pt x="5056103" y="0"/>
                  </a:lnTo>
                  <a:lnTo>
                    <a:pt x="5056103" y="3171841"/>
                  </a:lnTo>
                  <a:lnTo>
                    <a:pt x="0" y="3171841"/>
                  </a:lnTo>
                  <a:close/>
                </a:path>
              </a:pathLst>
            </a:custGeom>
            <a:gradFill rotWithShape="true">
              <a:gsLst>
                <a:gs pos="0">
                  <a:srgbClr val="231F1F">
                    <a:alpha val="0"/>
                  </a:srgbClr>
                </a:gs>
                <a:gs pos="100000">
                  <a:srgbClr val="000000">
                    <a:alpha val="67000"/>
                  </a:srgbClr>
                </a:gs>
              </a:gsLst>
              <a:lin ang="0"/>
            </a:gradFill>
          </p:spPr>
        </p:sp>
        <p:sp>
          <p:nvSpPr>
            <p:cNvPr name="TextBox 5" id="5"/>
            <p:cNvSpPr txBox="true"/>
            <p:nvPr/>
          </p:nvSpPr>
          <p:spPr>
            <a:xfrm>
              <a:off x="0" y="38100"/>
              <a:ext cx="5056103" cy="3133740"/>
            </a:xfrm>
            <a:prstGeom prst="rect">
              <a:avLst/>
            </a:prstGeom>
          </p:spPr>
          <p:txBody>
            <a:bodyPr anchor="ctr" rtlCol="false" tIns="50800" lIns="50800" bIns="50800" rIns="50800"/>
            <a:lstStyle/>
            <a:p>
              <a:pPr algn="ctr">
                <a:lnSpc>
                  <a:spcPts val="1778"/>
                </a:lnSpc>
              </a:pPr>
            </a:p>
          </p:txBody>
        </p:sp>
      </p:grpSp>
      <p:grpSp>
        <p:nvGrpSpPr>
          <p:cNvPr name="Group 6" id="6"/>
          <p:cNvGrpSpPr/>
          <p:nvPr/>
        </p:nvGrpSpPr>
        <p:grpSpPr>
          <a:xfrm rot="0">
            <a:off x="1865383" y="2741762"/>
            <a:ext cx="5246370" cy="524637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33940" y="0"/>
                  </a:moveTo>
                  <a:lnTo>
                    <a:pt x="778860" y="0"/>
                  </a:lnTo>
                  <a:cubicBezTo>
                    <a:pt x="797604" y="0"/>
                    <a:pt x="812800" y="15196"/>
                    <a:pt x="812800" y="33940"/>
                  </a:cubicBezTo>
                  <a:lnTo>
                    <a:pt x="812800" y="778860"/>
                  </a:lnTo>
                  <a:cubicBezTo>
                    <a:pt x="812800" y="797604"/>
                    <a:pt x="797604" y="812800"/>
                    <a:pt x="778860" y="812800"/>
                  </a:cubicBezTo>
                  <a:lnTo>
                    <a:pt x="33940" y="812800"/>
                  </a:lnTo>
                  <a:cubicBezTo>
                    <a:pt x="15196" y="812800"/>
                    <a:pt x="0" y="797604"/>
                    <a:pt x="0" y="778860"/>
                  </a:cubicBezTo>
                  <a:lnTo>
                    <a:pt x="0" y="33940"/>
                  </a:lnTo>
                  <a:cubicBezTo>
                    <a:pt x="0" y="15196"/>
                    <a:pt x="15196" y="0"/>
                    <a:pt x="33940" y="0"/>
                  </a:cubicBezTo>
                  <a:close/>
                </a:path>
              </a:pathLst>
            </a:custGeom>
            <a:blipFill>
              <a:blip r:embed="rId3"/>
              <a:stretch>
                <a:fillRect l="-16555" t="0" r="-16555" b="0"/>
              </a:stretch>
            </a:blipFill>
            <a:ln w="38100" cap="rnd">
              <a:gradFill>
                <a:gsLst>
                  <a:gs pos="0">
                    <a:srgbClr val="000000">
                      <a:alpha val="100000"/>
                    </a:srgbClr>
                  </a:gs>
                  <a:gs pos="100000">
                    <a:srgbClr val="C89116">
                      <a:alpha val="100000"/>
                    </a:srgbClr>
                  </a:gs>
                </a:gsLst>
                <a:lin ang="0"/>
              </a:gradFill>
              <a:prstDash val="solid"/>
              <a:round/>
            </a:ln>
          </p:spPr>
        </p:sp>
      </p:grpSp>
      <p:sp>
        <p:nvSpPr>
          <p:cNvPr name="Freeform 8" id="8"/>
          <p:cNvSpPr/>
          <p:nvPr/>
        </p:nvSpPr>
        <p:spPr>
          <a:xfrm flipH="false" flipV="false" rot="0">
            <a:off x="-1010233" y="5424777"/>
            <a:ext cx="5181590" cy="2892269"/>
          </a:xfrm>
          <a:custGeom>
            <a:avLst/>
            <a:gdLst/>
            <a:ahLst/>
            <a:cxnLst/>
            <a:rect r="r" b="b" t="t" l="l"/>
            <a:pathLst>
              <a:path h="2892269" w="5181590">
                <a:moveTo>
                  <a:pt x="0" y="0"/>
                </a:moveTo>
                <a:lnTo>
                  <a:pt x="5181590" y="0"/>
                </a:lnTo>
                <a:lnTo>
                  <a:pt x="5181590" y="2892269"/>
                </a:lnTo>
                <a:lnTo>
                  <a:pt x="0" y="28922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8592232" y="904423"/>
            <a:ext cx="6424507" cy="1137014"/>
          </a:xfrm>
          <a:prstGeom prst="rect">
            <a:avLst/>
          </a:prstGeom>
        </p:spPr>
        <p:txBody>
          <a:bodyPr anchor="t" rtlCol="false" tIns="0" lIns="0" bIns="0" rIns="0">
            <a:spAutoFit/>
          </a:bodyPr>
          <a:lstStyle/>
          <a:p>
            <a:pPr algn="l">
              <a:lnSpc>
                <a:spcPts val="8728"/>
              </a:lnSpc>
              <a:spcBef>
                <a:spcPct val="0"/>
              </a:spcBef>
            </a:pPr>
            <a:r>
              <a:rPr lang="en-US" sz="8234">
                <a:solidFill>
                  <a:srgbClr val="FFFFFF"/>
                </a:solidFill>
                <a:latin typeface="Anton"/>
                <a:ea typeface="Anton"/>
                <a:cs typeface="Anton"/>
                <a:sym typeface="Anton"/>
              </a:rPr>
              <a:t>METHODS</a:t>
            </a:r>
          </a:p>
        </p:txBody>
      </p:sp>
      <p:sp>
        <p:nvSpPr>
          <p:cNvPr name="TextBox 10" id="10"/>
          <p:cNvSpPr txBox="true"/>
          <p:nvPr/>
        </p:nvSpPr>
        <p:spPr>
          <a:xfrm rot="0">
            <a:off x="8466372" y="2880510"/>
            <a:ext cx="6998583" cy="5006975"/>
          </a:xfrm>
          <a:prstGeom prst="rect">
            <a:avLst/>
          </a:prstGeom>
        </p:spPr>
        <p:txBody>
          <a:bodyPr anchor="t" rtlCol="false" tIns="0" lIns="0" bIns="0" rIns="0">
            <a:spAutoFit/>
          </a:bodyPr>
          <a:lstStyle/>
          <a:p>
            <a:pPr algn="l">
              <a:lnSpc>
                <a:spcPts val="2649"/>
              </a:lnSpc>
            </a:pPr>
            <a:r>
              <a:rPr lang="en-US" sz="2499">
                <a:solidFill>
                  <a:srgbClr val="FFFFFF"/>
                </a:solidFill>
                <a:latin typeface="Montserrat"/>
                <a:ea typeface="Montserrat"/>
                <a:cs typeface="Montserrat"/>
                <a:sym typeface="Montserrat"/>
              </a:rPr>
              <a:t>Tables: erc20_ethereum.evt_transfer (about transaction activity, liquidity,  and engagement with  ERC 20 tokens on the Ethereum blockchain)</a:t>
            </a:r>
          </a:p>
          <a:p>
            <a:pPr algn="l">
              <a:lnSpc>
                <a:spcPts val="2649"/>
              </a:lnSpc>
            </a:pPr>
          </a:p>
          <a:p>
            <a:pPr algn="l">
              <a:lnSpc>
                <a:spcPts val="2649"/>
              </a:lnSpc>
            </a:pPr>
          </a:p>
          <a:p>
            <a:pPr algn="l">
              <a:lnSpc>
                <a:spcPts val="2649"/>
              </a:lnSpc>
            </a:pPr>
          </a:p>
          <a:p>
            <a:pPr algn="l">
              <a:lnSpc>
                <a:spcPts val="2649"/>
              </a:lnSpc>
            </a:pPr>
          </a:p>
          <a:p>
            <a:pPr algn="l">
              <a:lnSpc>
                <a:spcPts val="2649"/>
              </a:lnSpc>
            </a:pPr>
          </a:p>
          <a:p>
            <a:pPr algn="l">
              <a:lnSpc>
                <a:spcPts val="2649"/>
              </a:lnSpc>
            </a:pPr>
          </a:p>
          <a:p>
            <a:pPr algn="l">
              <a:lnSpc>
                <a:spcPts val="2649"/>
              </a:lnSpc>
            </a:pPr>
          </a:p>
          <a:p>
            <a:pPr algn="l">
              <a:lnSpc>
                <a:spcPts val="2649"/>
              </a:lnSpc>
            </a:pPr>
          </a:p>
          <a:p>
            <a:pPr algn="l">
              <a:lnSpc>
                <a:spcPts val="2649"/>
              </a:lnSpc>
            </a:pPr>
          </a:p>
          <a:p>
            <a:pPr algn="l">
              <a:lnSpc>
                <a:spcPts val="2649"/>
              </a:lnSpc>
            </a:pPr>
          </a:p>
          <a:p>
            <a:pPr algn="l">
              <a:lnSpc>
                <a:spcPts val="2649"/>
              </a:lnSpc>
              <a:spcBef>
                <a:spcPct val="0"/>
              </a:spcBef>
            </a:pPr>
            <a:r>
              <a:rPr lang="en-US" sz="2499">
                <a:solidFill>
                  <a:srgbClr val="FFFFFF"/>
                </a:solidFill>
                <a:latin typeface="Montserrat"/>
                <a:ea typeface="Montserrat"/>
                <a:cs typeface="Montserrat"/>
                <a:sym typeface="Montserrat"/>
              </a:rPr>
              <a:t>Key Limitations: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8164973" y="-752077"/>
            <a:ext cx="19197390" cy="12043082"/>
            <a:chOff x="0" y="0"/>
            <a:chExt cx="5056103" cy="3171840"/>
          </a:xfrm>
        </p:grpSpPr>
        <p:sp>
          <p:nvSpPr>
            <p:cNvPr name="Freeform 4" id="4"/>
            <p:cNvSpPr/>
            <p:nvPr/>
          </p:nvSpPr>
          <p:spPr>
            <a:xfrm flipH="false" flipV="false" rot="0">
              <a:off x="0" y="0"/>
              <a:ext cx="5056103" cy="3171841"/>
            </a:xfrm>
            <a:custGeom>
              <a:avLst/>
              <a:gdLst/>
              <a:ahLst/>
              <a:cxnLst/>
              <a:rect r="r" b="b" t="t" l="l"/>
              <a:pathLst>
                <a:path h="3171841" w="5056103">
                  <a:moveTo>
                    <a:pt x="0" y="0"/>
                  </a:moveTo>
                  <a:lnTo>
                    <a:pt x="5056103" y="0"/>
                  </a:lnTo>
                  <a:lnTo>
                    <a:pt x="5056103" y="3171841"/>
                  </a:lnTo>
                  <a:lnTo>
                    <a:pt x="0" y="3171841"/>
                  </a:lnTo>
                  <a:close/>
                </a:path>
              </a:pathLst>
            </a:custGeom>
            <a:gradFill rotWithShape="true">
              <a:gsLst>
                <a:gs pos="0">
                  <a:srgbClr val="231F1F">
                    <a:alpha val="0"/>
                  </a:srgbClr>
                </a:gs>
                <a:gs pos="100000">
                  <a:srgbClr val="000000">
                    <a:alpha val="67000"/>
                  </a:srgbClr>
                </a:gs>
              </a:gsLst>
              <a:lin ang="0"/>
            </a:gradFill>
          </p:spPr>
        </p:sp>
        <p:sp>
          <p:nvSpPr>
            <p:cNvPr name="TextBox 5" id="5"/>
            <p:cNvSpPr txBox="true"/>
            <p:nvPr/>
          </p:nvSpPr>
          <p:spPr>
            <a:xfrm>
              <a:off x="0" y="38100"/>
              <a:ext cx="5056103" cy="3133740"/>
            </a:xfrm>
            <a:prstGeom prst="rect">
              <a:avLst/>
            </a:prstGeom>
          </p:spPr>
          <p:txBody>
            <a:bodyPr anchor="ctr" rtlCol="false" tIns="50800" lIns="50800" bIns="50800" rIns="50800"/>
            <a:lstStyle/>
            <a:p>
              <a:pPr algn="ctr">
                <a:lnSpc>
                  <a:spcPts val="1778"/>
                </a:lnSpc>
              </a:pPr>
            </a:p>
          </p:txBody>
        </p:sp>
      </p:grpSp>
      <p:sp>
        <p:nvSpPr>
          <p:cNvPr name="Freeform 6" id="6"/>
          <p:cNvSpPr/>
          <p:nvPr/>
        </p:nvSpPr>
        <p:spPr>
          <a:xfrm flipH="false" flipV="false" rot="0">
            <a:off x="6213021" y="3393795"/>
            <a:ext cx="11301259" cy="4972554"/>
          </a:xfrm>
          <a:custGeom>
            <a:avLst/>
            <a:gdLst/>
            <a:ahLst/>
            <a:cxnLst/>
            <a:rect r="r" b="b" t="t" l="l"/>
            <a:pathLst>
              <a:path h="4972554" w="11301259">
                <a:moveTo>
                  <a:pt x="0" y="0"/>
                </a:moveTo>
                <a:lnTo>
                  <a:pt x="11301259" y="0"/>
                </a:lnTo>
                <a:lnTo>
                  <a:pt x="11301259" y="4972554"/>
                </a:lnTo>
                <a:lnTo>
                  <a:pt x="0" y="4972554"/>
                </a:lnTo>
                <a:lnTo>
                  <a:pt x="0" y="0"/>
                </a:lnTo>
                <a:close/>
              </a:path>
            </a:pathLst>
          </a:custGeom>
          <a:blipFill>
            <a:blip r:embed="rId3"/>
            <a:stretch>
              <a:fillRect l="0" t="0" r="0" b="0"/>
            </a:stretch>
          </a:blipFill>
        </p:spPr>
      </p:sp>
      <p:sp>
        <p:nvSpPr>
          <p:cNvPr name="TextBox 7" id="7"/>
          <p:cNvSpPr txBox="true"/>
          <p:nvPr/>
        </p:nvSpPr>
        <p:spPr>
          <a:xfrm rot="0">
            <a:off x="564052" y="824792"/>
            <a:ext cx="10919127" cy="1137014"/>
          </a:xfrm>
          <a:prstGeom prst="rect">
            <a:avLst/>
          </a:prstGeom>
        </p:spPr>
        <p:txBody>
          <a:bodyPr anchor="t" rtlCol="false" tIns="0" lIns="0" bIns="0" rIns="0">
            <a:spAutoFit/>
          </a:bodyPr>
          <a:lstStyle/>
          <a:p>
            <a:pPr algn="l">
              <a:lnSpc>
                <a:spcPts val="8728"/>
              </a:lnSpc>
              <a:spcBef>
                <a:spcPct val="0"/>
              </a:spcBef>
            </a:pPr>
            <a:r>
              <a:rPr lang="en-US" sz="8234">
                <a:solidFill>
                  <a:srgbClr val="FFFFFF"/>
                </a:solidFill>
                <a:latin typeface="Anton"/>
                <a:ea typeface="Anton"/>
                <a:cs typeface="Anton"/>
                <a:sym typeface="Anton"/>
              </a:rPr>
              <a:t>USDC TRANSACTION VOLUME</a:t>
            </a:r>
          </a:p>
        </p:txBody>
      </p:sp>
      <p:sp>
        <p:nvSpPr>
          <p:cNvPr name="TextBox 8" id="8"/>
          <p:cNvSpPr txBox="true"/>
          <p:nvPr/>
        </p:nvSpPr>
        <p:spPr>
          <a:xfrm rot="0">
            <a:off x="564052" y="3803508"/>
            <a:ext cx="5278690" cy="3673475"/>
          </a:xfrm>
          <a:prstGeom prst="rect">
            <a:avLst/>
          </a:prstGeom>
        </p:spPr>
        <p:txBody>
          <a:bodyPr anchor="t" rtlCol="false" tIns="0" lIns="0" bIns="0" rIns="0">
            <a:spAutoFit/>
          </a:bodyPr>
          <a:lstStyle/>
          <a:p>
            <a:pPr algn="l" marL="539749" indent="-269875" lvl="1">
              <a:lnSpc>
                <a:spcPts val="2649"/>
              </a:lnSpc>
              <a:buAutoNum type="arabicPeriod" startAt="1"/>
            </a:pPr>
            <a:r>
              <a:rPr lang="en-US" sz="2499">
                <a:solidFill>
                  <a:srgbClr val="FFFFFF"/>
                </a:solidFill>
                <a:latin typeface="Montserrat"/>
                <a:ea typeface="Montserrat"/>
                <a:cs typeface="Montserrat"/>
                <a:sym typeface="Montserrat"/>
              </a:rPr>
              <a:t>USDC transactions reached a high point in October 2025</a:t>
            </a:r>
          </a:p>
          <a:p>
            <a:pPr algn="l" marL="539749" indent="-269875" lvl="1">
              <a:lnSpc>
                <a:spcPts val="2649"/>
              </a:lnSpc>
              <a:spcBef>
                <a:spcPct val="0"/>
              </a:spcBef>
              <a:buAutoNum type="arabicPeriod" startAt="1"/>
            </a:pPr>
            <a:r>
              <a:rPr lang="en-US" sz="2499">
                <a:solidFill>
                  <a:srgbClr val="FFFFFF"/>
                </a:solidFill>
                <a:latin typeface="Montserrat"/>
                <a:ea typeface="Montserrat"/>
                <a:cs typeface="Montserrat"/>
                <a:sym typeface="Montserrat"/>
              </a:rPr>
              <a:t>Large volumes of USDC transactions made by financial institutions dominated Daily USDC transactions, pushed down small volumes pf transactions made by small institutions and even individuals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8164973" y="-752077"/>
            <a:ext cx="19197390" cy="12043082"/>
            <a:chOff x="0" y="0"/>
            <a:chExt cx="5056103" cy="3171840"/>
          </a:xfrm>
        </p:grpSpPr>
        <p:sp>
          <p:nvSpPr>
            <p:cNvPr name="Freeform 4" id="4"/>
            <p:cNvSpPr/>
            <p:nvPr/>
          </p:nvSpPr>
          <p:spPr>
            <a:xfrm flipH="false" flipV="false" rot="0">
              <a:off x="0" y="0"/>
              <a:ext cx="5056103" cy="3171841"/>
            </a:xfrm>
            <a:custGeom>
              <a:avLst/>
              <a:gdLst/>
              <a:ahLst/>
              <a:cxnLst/>
              <a:rect r="r" b="b" t="t" l="l"/>
              <a:pathLst>
                <a:path h="3171841" w="5056103">
                  <a:moveTo>
                    <a:pt x="0" y="0"/>
                  </a:moveTo>
                  <a:lnTo>
                    <a:pt x="5056103" y="0"/>
                  </a:lnTo>
                  <a:lnTo>
                    <a:pt x="5056103" y="3171841"/>
                  </a:lnTo>
                  <a:lnTo>
                    <a:pt x="0" y="3171841"/>
                  </a:lnTo>
                  <a:close/>
                </a:path>
              </a:pathLst>
            </a:custGeom>
            <a:gradFill rotWithShape="true">
              <a:gsLst>
                <a:gs pos="0">
                  <a:srgbClr val="231F1F">
                    <a:alpha val="0"/>
                  </a:srgbClr>
                </a:gs>
                <a:gs pos="100000">
                  <a:srgbClr val="000000">
                    <a:alpha val="67000"/>
                  </a:srgbClr>
                </a:gs>
              </a:gsLst>
              <a:lin ang="0"/>
            </a:gradFill>
          </p:spPr>
        </p:sp>
        <p:sp>
          <p:nvSpPr>
            <p:cNvPr name="TextBox 5" id="5"/>
            <p:cNvSpPr txBox="true"/>
            <p:nvPr/>
          </p:nvSpPr>
          <p:spPr>
            <a:xfrm>
              <a:off x="0" y="38100"/>
              <a:ext cx="5056103" cy="3133740"/>
            </a:xfrm>
            <a:prstGeom prst="rect">
              <a:avLst/>
            </a:prstGeom>
          </p:spPr>
          <p:txBody>
            <a:bodyPr anchor="ctr" rtlCol="false" tIns="50800" lIns="50800" bIns="50800" rIns="50800"/>
            <a:lstStyle/>
            <a:p>
              <a:pPr algn="ctr">
                <a:lnSpc>
                  <a:spcPts val="1778"/>
                </a:lnSpc>
              </a:pPr>
            </a:p>
          </p:txBody>
        </p:sp>
      </p:grpSp>
      <p:sp>
        <p:nvSpPr>
          <p:cNvPr name="Freeform 6" id="6"/>
          <p:cNvSpPr/>
          <p:nvPr/>
        </p:nvSpPr>
        <p:spPr>
          <a:xfrm flipH="false" flipV="false" rot="0">
            <a:off x="6368097" y="3448153"/>
            <a:ext cx="11301259" cy="4972554"/>
          </a:xfrm>
          <a:custGeom>
            <a:avLst/>
            <a:gdLst/>
            <a:ahLst/>
            <a:cxnLst/>
            <a:rect r="r" b="b" t="t" l="l"/>
            <a:pathLst>
              <a:path h="4972554" w="11301259">
                <a:moveTo>
                  <a:pt x="0" y="0"/>
                </a:moveTo>
                <a:lnTo>
                  <a:pt x="11301259" y="0"/>
                </a:lnTo>
                <a:lnTo>
                  <a:pt x="11301259" y="4972554"/>
                </a:lnTo>
                <a:lnTo>
                  <a:pt x="0" y="4972554"/>
                </a:lnTo>
                <a:lnTo>
                  <a:pt x="0" y="0"/>
                </a:lnTo>
                <a:close/>
              </a:path>
            </a:pathLst>
          </a:custGeom>
          <a:blipFill>
            <a:blip r:embed="rId3"/>
            <a:stretch>
              <a:fillRect l="0" t="0" r="0" b="0"/>
            </a:stretch>
          </a:blipFill>
        </p:spPr>
      </p:sp>
      <p:sp>
        <p:nvSpPr>
          <p:cNvPr name="TextBox 7" id="7"/>
          <p:cNvSpPr txBox="true"/>
          <p:nvPr/>
        </p:nvSpPr>
        <p:spPr>
          <a:xfrm rot="0">
            <a:off x="746574" y="900843"/>
            <a:ext cx="10919127" cy="1137014"/>
          </a:xfrm>
          <a:prstGeom prst="rect">
            <a:avLst/>
          </a:prstGeom>
        </p:spPr>
        <p:txBody>
          <a:bodyPr anchor="t" rtlCol="false" tIns="0" lIns="0" bIns="0" rIns="0">
            <a:spAutoFit/>
          </a:bodyPr>
          <a:lstStyle/>
          <a:p>
            <a:pPr algn="l">
              <a:lnSpc>
                <a:spcPts val="8728"/>
              </a:lnSpc>
              <a:spcBef>
                <a:spcPct val="0"/>
              </a:spcBef>
            </a:pPr>
            <a:r>
              <a:rPr lang="en-US" sz="8234">
                <a:solidFill>
                  <a:srgbClr val="FFFFFF"/>
                </a:solidFill>
                <a:latin typeface="Anton"/>
                <a:ea typeface="Anton"/>
                <a:cs typeface="Anton"/>
                <a:sym typeface="Anton"/>
              </a:rPr>
              <a:t>USDC TRANSACTION SIZE</a:t>
            </a:r>
          </a:p>
        </p:txBody>
      </p:sp>
      <p:sp>
        <p:nvSpPr>
          <p:cNvPr name="TextBox 8" id="8"/>
          <p:cNvSpPr txBox="true"/>
          <p:nvPr/>
        </p:nvSpPr>
        <p:spPr>
          <a:xfrm rot="0">
            <a:off x="433615" y="3685913"/>
            <a:ext cx="5432412" cy="3791086"/>
          </a:xfrm>
          <a:prstGeom prst="rect">
            <a:avLst/>
          </a:prstGeom>
        </p:spPr>
        <p:txBody>
          <a:bodyPr anchor="t" rtlCol="false" tIns="0" lIns="0" bIns="0" rIns="0">
            <a:spAutoFit/>
          </a:bodyPr>
          <a:lstStyle/>
          <a:p>
            <a:pPr algn="l" marL="555468" indent="-277734" lvl="1">
              <a:lnSpc>
                <a:spcPts val="2727"/>
              </a:lnSpc>
              <a:buAutoNum type="arabicPeriod" startAt="1"/>
            </a:pPr>
            <a:r>
              <a:rPr lang="en-US" sz="2572">
                <a:solidFill>
                  <a:srgbClr val="FFFFFF"/>
                </a:solidFill>
                <a:latin typeface="Montserrat"/>
                <a:ea typeface="Montserrat"/>
                <a:cs typeface="Montserrat"/>
                <a:sym typeface="Montserrat"/>
              </a:rPr>
              <a:t> The graph is about individual transactions rather than total transaction volumes </a:t>
            </a:r>
          </a:p>
          <a:p>
            <a:pPr algn="l" marL="555468" indent="-277734" lvl="1">
              <a:lnSpc>
                <a:spcPts val="2727"/>
              </a:lnSpc>
              <a:buAutoNum type="arabicPeriod" startAt="1"/>
            </a:pPr>
            <a:r>
              <a:rPr lang="en-US" sz="2572">
                <a:solidFill>
                  <a:srgbClr val="FFFFFF"/>
                </a:solidFill>
                <a:latin typeface="Montserrat"/>
                <a:ea typeface="Montserrat"/>
                <a:cs typeface="Montserrat"/>
                <a:sym typeface="Montserrat"/>
              </a:rPr>
              <a:t>Overall USDC transactions dominate transactions compared to retail USDC transactions </a:t>
            </a:r>
          </a:p>
          <a:p>
            <a:pPr algn="l" marL="555468" indent="-277734" lvl="1">
              <a:lnSpc>
                <a:spcPts val="2727"/>
              </a:lnSpc>
              <a:buAutoNum type="arabicPeriod" startAt="1"/>
            </a:pPr>
            <a:r>
              <a:rPr lang="en-US" sz="2572">
                <a:solidFill>
                  <a:srgbClr val="FFFFFF"/>
                </a:solidFill>
                <a:latin typeface="Montserrat"/>
                <a:ea typeface="Montserrat"/>
                <a:cs typeface="Montserrat"/>
                <a:sym typeface="Montserrat"/>
              </a:rPr>
              <a:t>USDC transactions went up and down in the last 6 months </a:t>
            </a:r>
          </a:p>
          <a:p>
            <a:pPr algn="l">
              <a:lnSpc>
                <a:spcPts val="2727"/>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8164973" y="-752077"/>
            <a:ext cx="19197390" cy="12043082"/>
            <a:chOff x="0" y="0"/>
            <a:chExt cx="5056103" cy="3171840"/>
          </a:xfrm>
        </p:grpSpPr>
        <p:sp>
          <p:nvSpPr>
            <p:cNvPr name="Freeform 4" id="4"/>
            <p:cNvSpPr/>
            <p:nvPr/>
          </p:nvSpPr>
          <p:spPr>
            <a:xfrm flipH="false" flipV="false" rot="0">
              <a:off x="0" y="0"/>
              <a:ext cx="5056103" cy="3171841"/>
            </a:xfrm>
            <a:custGeom>
              <a:avLst/>
              <a:gdLst/>
              <a:ahLst/>
              <a:cxnLst/>
              <a:rect r="r" b="b" t="t" l="l"/>
              <a:pathLst>
                <a:path h="3171841" w="5056103">
                  <a:moveTo>
                    <a:pt x="0" y="0"/>
                  </a:moveTo>
                  <a:lnTo>
                    <a:pt x="5056103" y="0"/>
                  </a:lnTo>
                  <a:lnTo>
                    <a:pt x="5056103" y="3171841"/>
                  </a:lnTo>
                  <a:lnTo>
                    <a:pt x="0" y="3171841"/>
                  </a:lnTo>
                  <a:close/>
                </a:path>
              </a:pathLst>
            </a:custGeom>
            <a:gradFill rotWithShape="true">
              <a:gsLst>
                <a:gs pos="0">
                  <a:srgbClr val="231F1F">
                    <a:alpha val="0"/>
                  </a:srgbClr>
                </a:gs>
                <a:gs pos="100000">
                  <a:srgbClr val="000000">
                    <a:alpha val="67000"/>
                  </a:srgbClr>
                </a:gs>
              </a:gsLst>
              <a:lin ang="0"/>
            </a:gradFill>
          </p:spPr>
        </p:sp>
        <p:sp>
          <p:nvSpPr>
            <p:cNvPr name="TextBox 5" id="5"/>
            <p:cNvSpPr txBox="true"/>
            <p:nvPr/>
          </p:nvSpPr>
          <p:spPr>
            <a:xfrm>
              <a:off x="0" y="38100"/>
              <a:ext cx="5056103" cy="3133740"/>
            </a:xfrm>
            <a:prstGeom prst="rect">
              <a:avLst/>
            </a:prstGeom>
          </p:spPr>
          <p:txBody>
            <a:bodyPr anchor="ctr" rtlCol="false" tIns="50800" lIns="50800" bIns="50800" rIns="50800"/>
            <a:lstStyle/>
            <a:p>
              <a:pPr algn="ctr">
                <a:lnSpc>
                  <a:spcPts val="1778"/>
                </a:lnSpc>
              </a:pPr>
            </a:p>
          </p:txBody>
        </p:sp>
      </p:grpSp>
      <p:sp>
        <p:nvSpPr>
          <p:cNvPr name="Freeform 6" id="6"/>
          <p:cNvSpPr/>
          <p:nvPr/>
        </p:nvSpPr>
        <p:spPr>
          <a:xfrm flipH="false" flipV="false" rot="0">
            <a:off x="6462409" y="3080891"/>
            <a:ext cx="11301259" cy="4972554"/>
          </a:xfrm>
          <a:custGeom>
            <a:avLst/>
            <a:gdLst/>
            <a:ahLst/>
            <a:cxnLst/>
            <a:rect r="r" b="b" t="t" l="l"/>
            <a:pathLst>
              <a:path h="4972554" w="11301259">
                <a:moveTo>
                  <a:pt x="0" y="0"/>
                </a:moveTo>
                <a:lnTo>
                  <a:pt x="11301259" y="0"/>
                </a:lnTo>
                <a:lnTo>
                  <a:pt x="11301259" y="4972554"/>
                </a:lnTo>
                <a:lnTo>
                  <a:pt x="0" y="4972554"/>
                </a:lnTo>
                <a:lnTo>
                  <a:pt x="0" y="0"/>
                </a:lnTo>
                <a:close/>
              </a:path>
            </a:pathLst>
          </a:custGeom>
          <a:blipFill>
            <a:blip r:embed="rId3"/>
            <a:stretch>
              <a:fillRect l="0" t="0" r="0" b="0"/>
            </a:stretch>
          </a:blipFill>
        </p:spPr>
      </p:sp>
      <p:sp>
        <p:nvSpPr>
          <p:cNvPr name="TextBox 7" id="7"/>
          <p:cNvSpPr txBox="true"/>
          <p:nvPr/>
        </p:nvSpPr>
        <p:spPr>
          <a:xfrm rot="0">
            <a:off x="746574" y="900843"/>
            <a:ext cx="10919127" cy="1137014"/>
          </a:xfrm>
          <a:prstGeom prst="rect">
            <a:avLst/>
          </a:prstGeom>
        </p:spPr>
        <p:txBody>
          <a:bodyPr anchor="t" rtlCol="false" tIns="0" lIns="0" bIns="0" rIns="0">
            <a:spAutoFit/>
          </a:bodyPr>
          <a:lstStyle/>
          <a:p>
            <a:pPr algn="l">
              <a:lnSpc>
                <a:spcPts val="8728"/>
              </a:lnSpc>
              <a:spcBef>
                <a:spcPct val="0"/>
              </a:spcBef>
            </a:pPr>
            <a:r>
              <a:rPr lang="en-US" sz="8234">
                <a:solidFill>
                  <a:srgbClr val="FFFFFF"/>
                </a:solidFill>
                <a:latin typeface="Anton"/>
                <a:ea typeface="Anton"/>
                <a:cs typeface="Anton"/>
                <a:sym typeface="Anton"/>
              </a:rPr>
              <a:t>USDC TRANSACTION SIZE</a:t>
            </a:r>
          </a:p>
        </p:txBody>
      </p:sp>
      <p:sp>
        <p:nvSpPr>
          <p:cNvPr name="TextBox 8" id="8"/>
          <p:cNvSpPr txBox="true"/>
          <p:nvPr/>
        </p:nvSpPr>
        <p:spPr>
          <a:xfrm rot="0">
            <a:off x="433615" y="3685913"/>
            <a:ext cx="5432412" cy="3104919"/>
          </a:xfrm>
          <a:prstGeom prst="rect">
            <a:avLst/>
          </a:prstGeom>
        </p:spPr>
        <p:txBody>
          <a:bodyPr anchor="t" rtlCol="false" tIns="0" lIns="0" bIns="0" rIns="0">
            <a:spAutoFit/>
          </a:bodyPr>
          <a:lstStyle/>
          <a:p>
            <a:pPr algn="l" marL="555468" indent="-277734" lvl="1">
              <a:lnSpc>
                <a:spcPts val="2727"/>
              </a:lnSpc>
              <a:buAutoNum type="arabicPeriod" startAt="1"/>
            </a:pPr>
            <a:r>
              <a:rPr lang="en-US" sz="2572">
                <a:solidFill>
                  <a:srgbClr val="FFFFFF"/>
                </a:solidFill>
                <a:latin typeface="Montserrat"/>
                <a:ea typeface="Montserrat"/>
                <a:cs typeface="Montserrat"/>
                <a:sym typeface="Montserrat"/>
              </a:rPr>
              <a:t> The graph is about individual USDC transactions </a:t>
            </a:r>
          </a:p>
          <a:p>
            <a:pPr algn="l" marL="555468" indent="-277734" lvl="1">
              <a:lnSpc>
                <a:spcPts val="2727"/>
              </a:lnSpc>
              <a:spcBef>
                <a:spcPct val="0"/>
              </a:spcBef>
              <a:buAutoNum type="arabicPeriod" startAt="1"/>
            </a:pPr>
            <a:r>
              <a:rPr lang="en-US" sz="2572">
                <a:solidFill>
                  <a:srgbClr val="FFFFFF"/>
                </a:solidFill>
                <a:latin typeface="Montserrat"/>
                <a:ea typeface="Montserrat"/>
                <a:cs typeface="Montserrat"/>
                <a:sym typeface="Montserrat"/>
              </a:rPr>
              <a:t> From the graph, there is no transaction sizes classified as high stress, higher values of transaction sizes classified as mild stress, and lower values of transaction sizes classified as normal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8164973" y="-752077"/>
            <a:ext cx="19197390" cy="12043082"/>
            <a:chOff x="0" y="0"/>
            <a:chExt cx="5056103" cy="3171840"/>
          </a:xfrm>
        </p:grpSpPr>
        <p:sp>
          <p:nvSpPr>
            <p:cNvPr name="Freeform 4" id="4"/>
            <p:cNvSpPr/>
            <p:nvPr/>
          </p:nvSpPr>
          <p:spPr>
            <a:xfrm flipH="false" flipV="false" rot="0">
              <a:off x="0" y="0"/>
              <a:ext cx="5056103" cy="3171841"/>
            </a:xfrm>
            <a:custGeom>
              <a:avLst/>
              <a:gdLst/>
              <a:ahLst/>
              <a:cxnLst/>
              <a:rect r="r" b="b" t="t" l="l"/>
              <a:pathLst>
                <a:path h="3171841" w="5056103">
                  <a:moveTo>
                    <a:pt x="0" y="0"/>
                  </a:moveTo>
                  <a:lnTo>
                    <a:pt x="5056103" y="0"/>
                  </a:lnTo>
                  <a:lnTo>
                    <a:pt x="5056103" y="3171841"/>
                  </a:lnTo>
                  <a:lnTo>
                    <a:pt x="0" y="3171841"/>
                  </a:lnTo>
                  <a:close/>
                </a:path>
              </a:pathLst>
            </a:custGeom>
            <a:gradFill rotWithShape="true">
              <a:gsLst>
                <a:gs pos="0">
                  <a:srgbClr val="231F1F">
                    <a:alpha val="0"/>
                  </a:srgbClr>
                </a:gs>
                <a:gs pos="100000">
                  <a:srgbClr val="000000">
                    <a:alpha val="67000"/>
                  </a:srgbClr>
                </a:gs>
              </a:gsLst>
              <a:lin ang="0"/>
            </a:gradFill>
          </p:spPr>
        </p:sp>
        <p:sp>
          <p:nvSpPr>
            <p:cNvPr name="TextBox 5" id="5"/>
            <p:cNvSpPr txBox="true"/>
            <p:nvPr/>
          </p:nvSpPr>
          <p:spPr>
            <a:xfrm>
              <a:off x="0" y="38100"/>
              <a:ext cx="5056103" cy="3133740"/>
            </a:xfrm>
            <a:prstGeom prst="rect">
              <a:avLst/>
            </a:prstGeom>
          </p:spPr>
          <p:txBody>
            <a:bodyPr anchor="ctr" rtlCol="false" tIns="50800" lIns="50800" bIns="50800" rIns="50800"/>
            <a:lstStyle/>
            <a:p>
              <a:pPr algn="ctr">
                <a:lnSpc>
                  <a:spcPts val="1778"/>
                </a:lnSpc>
              </a:pPr>
            </a:p>
          </p:txBody>
        </p:sp>
      </p:grpSp>
      <p:sp>
        <p:nvSpPr>
          <p:cNvPr name="TextBox 6" id="6"/>
          <p:cNvSpPr txBox="true"/>
          <p:nvPr/>
        </p:nvSpPr>
        <p:spPr>
          <a:xfrm rot="0">
            <a:off x="816331" y="1143000"/>
            <a:ext cx="10485935" cy="1137014"/>
          </a:xfrm>
          <a:prstGeom prst="rect">
            <a:avLst/>
          </a:prstGeom>
        </p:spPr>
        <p:txBody>
          <a:bodyPr anchor="t" rtlCol="false" tIns="0" lIns="0" bIns="0" rIns="0">
            <a:spAutoFit/>
          </a:bodyPr>
          <a:lstStyle/>
          <a:p>
            <a:pPr algn="l">
              <a:lnSpc>
                <a:spcPts val="8728"/>
              </a:lnSpc>
              <a:spcBef>
                <a:spcPct val="0"/>
              </a:spcBef>
            </a:pPr>
            <a:r>
              <a:rPr lang="en-US" sz="8234">
                <a:solidFill>
                  <a:srgbClr val="FFFFFF"/>
                </a:solidFill>
                <a:latin typeface="Anton"/>
                <a:ea typeface="Anton"/>
                <a:cs typeface="Anton"/>
                <a:sym typeface="Anton"/>
              </a:rPr>
              <a:t>CONCLUSIONS&amp;NEXT STEP</a:t>
            </a:r>
          </a:p>
        </p:txBody>
      </p:sp>
      <p:grpSp>
        <p:nvGrpSpPr>
          <p:cNvPr name="Group 7" id="7"/>
          <p:cNvGrpSpPr>
            <a:grpSpLocks noChangeAspect="true"/>
          </p:cNvGrpSpPr>
          <p:nvPr/>
        </p:nvGrpSpPr>
        <p:grpSpPr>
          <a:xfrm rot="0">
            <a:off x="9681260" y="2215808"/>
            <a:ext cx="6107312" cy="6107312"/>
            <a:chOff x="0" y="0"/>
            <a:chExt cx="14840029" cy="14840029"/>
          </a:xfrm>
        </p:grpSpPr>
        <p:sp>
          <p:nvSpPr>
            <p:cNvPr name="Freeform 8" id="8"/>
            <p:cNvSpPr/>
            <p:nvPr/>
          </p:nvSpPr>
          <p:spPr>
            <a:xfrm flipH="false" flipV="false" rot="0">
              <a:off x="-33258" y="-75"/>
              <a:ext cx="14906544" cy="14840178"/>
            </a:xfrm>
            <a:custGeom>
              <a:avLst/>
              <a:gdLst/>
              <a:ahLst/>
              <a:cxnLst/>
              <a:rect r="r" b="b" t="t" l="l"/>
              <a:pathLst>
                <a:path h="14840178" w="14906544">
                  <a:moveTo>
                    <a:pt x="7453273" y="75"/>
                  </a:moveTo>
                  <a:cubicBezTo>
                    <a:pt x="4794451" y="-11816"/>
                    <a:pt x="2332496" y="1399825"/>
                    <a:pt x="999642" y="3700470"/>
                  </a:cubicBezTo>
                  <a:cubicBezTo>
                    <a:pt x="-333213" y="6001115"/>
                    <a:pt x="-333213" y="8839064"/>
                    <a:pt x="999642" y="11139709"/>
                  </a:cubicBezTo>
                  <a:cubicBezTo>
                    <a:pt x="2332496" y="13440354"/>
                    <a:pt x="4794451" y="14851995"/>
                    <a:pt x="7453273" y="14840104"/>
                  </a:cubicBezTo>
                  <a:cubicBezTo>
                    <a:pt x="10112093" y="14851995"/>
                    <a:pt x="12574049" y="13440354"/>
                    <a:pt x="13906904" y="11139709"/>
                  </a:cubicBezTo>
                  <a:cubicBezTo>
                    <a:pt x="15239758" y="8839064"/>
                    <a:pt x="15239758" y="6001115"/>
                    <a:pt x="13906904" y="3700470"/>
                  </a:cubicBezTo>
                  <a:cubicBezTo>
                    <a:pt x="12574049" y="1399825"/>
                    <a:pt x="10112093" y="-11816"/>
                    <a:pt x="7453273" y="75"/>
                  </a:cubicBezTo>
                  <a:close/>
                </a:path>
              </a:pathLst>
            </a:custGeom>
            <a:gradFill rotWithShape="true">
              <a:gsLst>
                <a:gs pos="0">
                  <a:srgbClr val="000000">
                    <a:alpha val="100000"/>
                  </a:srgbClr>
                </a:gs>
                <a:gs pos="100000">
                  <a:srgbClr val="C89116">
                    <a:alpha val="100000"/>
                  </a:srgbClr>
                </a:gs>
              </a:gsLst>
              <a:lin ang="0"/>
            </a:gradFill>
          </p:spPr>
        </p:sp>
        <p:sp>
          <p:nvSpPr>
            <p:cNvPr name="Freeform 9" id="9"/>
            <p:cNvSpPr/>
            <p:nvPr/>
          </p:nvSpPr>
          <p:spPr>
            <a:xfrm flipH="false" flipV="false" rot="0">
              <a:off x="168022" y="200309"/>
              <a:ext cx="14503985" cy="14439411"/>
            </a:xfrm>
            <a:custGeom>
              <a:avLst/>
              <a:gdLst/>
              <a:ahLst/>
              <a:cxnLst/>
              <a:rect r="r" b="b" t="t" l="l"/>
              <a:pathLst>
                <a:path h="14439411" w="14503985">
                  <a:moveTo>
                    <a:pt x="7251993" y="73"/>
                  </a:moveTo>
                  <a:cubicBezTo>
                    <a:pt x="4664974" y="-11497"/>
                    <a:pt x="2269506" y="1362022"/>
                    <a:pt x="972645" y="3600537"/>
                  </a:cubicBezTo>
                  <a:cubicBezTo>
                    <a:pt x="-324215" y="5839051"/>
                    <a:pt x="-324215" y="8600360"/>
                    <a:pt x="972645" y="10838875"/>
                  </a:cubicBezTo>
                  <a:cubicBezTo>
                    <a:pt x="2269506" y="13077389"/>
                    <a:pt x="4664974" y="14450908"/>
                    <a:pt x="7251993" y="14439338"/>
                  </a:cubicBezTo>
                  <a:cubicBezTo>
                    <a:pt x="9839011" y="14450908"/>
                    <a:pt x="12234479" y="13077389"/>
                    <a:pt x="13531340" y="10838875"/>
                  </a:cubicBezTo>
                  <a:cubicBezTo>
                    <a:pt x="14828201" y="8600360"/>
                    <a:pt x="14828201" y="5839051"/>
                    <a:pt x="13531340" y="3600537"/>
                  </a:cubicBezTo>
                  <a:cubicBezTo>
                    <a:pt x="12234479" y="1362022"/>
                    <a:pt x="9839011" y="-11497"/>
                    <a:pt x="7251993" y="73"/>
                  </a:cubicBezTo>
                  <a:close/>
                </a:path>
              </a:pathLst>
            </a:custGeom>
            <a:solidFill>
              <a:srgbClr val="FFFFFF"/>
            </a:solidFill>
          </p:spPr>
        </p:sp>
        <p:sp>
          <p:nvSpPr>
            <p:cNvPr name="Freeform 10" id="10"/>
            <p:cNvSpPr/>
            <p:nvPr/>
          </p:nvSpPr>
          <p:spPr>
            <a:xfrm flipH="false" flipV="false" rot="0">
              <a:off x="531276" y="561946"/>
              <a:ext cx="13777477" cy="13716137"/>
            </a:xfrm>
            <a:custGeom>
              <a:avLst/>
              <a:gdLst/>
              <a:ahLst/>
              <a:cxnLst/>
              <a:rect r="r" b="b" t="t" l="l"/>
              <a:pathLst>
                <a:path h="13716137" w="13777477">
                  <a:moveTo>
                    <a:pt x="6888739" y="68"/>
                  </a:moveTo>
                  <a:cubicBezTo>
                    <a:pt x="4431305" y="-10922"/>
                    <a:pt x="2155826" y="1293797"/>
                    <a:pt x="923925" y="3420184"/>
                  </a:cubicBezTo>
                  <a:cubicBezTo>
                    <a:pt x="-307975" y="5546571"/>
                    <a:pt x="-307975" y="8169565"/>
                    <a:pt x="923925" y="10295952"/>
                  </a:cubicBezTo>
                  <a:cubicBezTo>
                    <a:pt x="2155826" y="12422339"/>
                    <a:pt x="4431305" y="13727058"/>
                    <a:pt x="6888739" y="13716068"/>
                  </a:cubicBezTo>
                  <a:cubicBezTo>
                    <a:pt x="9346172" y="13727058"/>
                    <a:pt x="11621651" y="12422339"/>
                    <a:pt x="12853552" y="10295952"/>
                  </a:cubicBezTo>
                  <a:cubicBezTo>
                    <a:pt x="14085452" y="8169565"/>
                    <a:pt x="14085452" y="5546571"/>
                    <a:pt x="12853552" y="3420184"/>
                  </a:cubicBezTo>
                  <a:cubicBezTo>
                    <a:pt x="11621651" y="1293797"/>
                    <a:pt x="9346172" y="-10922"/>
                    <a:pt x="6888739" y="68"/>
                  </a:cubicBezTo>
                  <a:close/>
                </a:path>
              </a:pathLst>
            </a:custGeom>
            <a:blipFill>
              <a:blip r:embed="rId3"/>
              <a:stretch>
                <a:fillRect l="-24665" t="0" r="-24665" b="0"/>
              </a:stretch>
            </a:blipFill>
          </p:spPr>
        </p:sp>
      </p:grpSp>
      <p:sp>
        <p:nvSpPr>
          <p:cNvPr name="Freeform 11" id="11"/>
          <p:cNvSpPr/>
          <p:nvPr/>
        </p:nvSpPr>
        <p:spPr>
          <a:xfrm flipH="false" flipV="false" rot="0">
            <a:off x="8711471" y="1431238"/>
            <a:ext cx="5181590" cy="2892269"/>
          </a:xfrm>
          <a:custGeom>
            <a:avLst/>
            <a:gdLst/>
            <a:ahLst/>
            <a:cxnLst/>
            <a:rect r="r" b="b" t="t" l="l"/>
            <a:pathLst>
              <a:path h="2892269" w="5181590">
                <a:moveTo>
                  <a:pt x="0" y="0"/>
                </a:moveTo>
                <a:lnTo>
                  <a:pt x="5181589" y="0"/>
                </a:lnTo>
                <a:lnTo>
                  <a:pt x="5181589" y="2892269"/>
                </a:lnTo>
                <a:lnTo>
                  <a:pt x="0" y="28922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1837427" y="6366031"/>
            <a:ext cx="5181590" cy="2892269"/>
          </a:xfrm>
          <a:custGeom>
            <a:avLst/>
            <a:gdLst/>
            <a:ahLst/>
            <a:cxnLst/>
            <a:rect r="r" b="b" t="t" l="l"/>
            <a:pathLst>
              <a:path h="2892269" w="5181590">
                <a:moveTo>
                  <a:pt x="0" y="0"/>
                </a:moveTo>
                <a:lnTo>
                  <a:pt x="5181590" y="0"/>
                </a:lnTo>
                <a:lnTo>
                  <a:pt x="5181590" y="2892269"/>
                </a:lnTo>
                <a:lnTo>
                  <a:pt x="0" y="28922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1028700" y="3983782"/>
            <a:ext cx="6508690" cy="4340225"/>
          </a:xfrm>
          <a:prstGeom prst="rect">
            <a:avLst/>
          </a:prstGeom>
        </p:spPr>
        <p:txBody>
          <a:bodyPr anchor="t" rtlCol="false" tIns="0" lIns="0" bIns="0" rIns="0">
            <a:spAutoFit/>
          </a:bodyPr>
          <a:lstStyle/>
          <a:p>
            <a:pPr algn="l">
              <a:lnSpc>
                <a:spcPts val="2649"/>
              </a:lnSpc>
            </a:pPr>
            <a:r>
              <a:rPr lang="en-US" sz="2499">
                <a:solidFill>
                  <a:srgbClr val="FFFFFF"/>
                </a:solidFill>
                <a:latin typeface="Montserrat"/>
                <a:ea typeface="Montserrat"/>
                <a:cs typeface="Montserrat"/>
                <a:sym typeface="Montserrat"/>
              </a:rPr>
              <a:t>Future Analysis Recommendations:</a:t>
            </a:r>
          </a:p>
          <a:p>
            <a:pPr algn="l">
              <a:lnSpc>
                <a:spcPts val="2649"/>
              </a:lnSpc>
            </a:pPr>
          </a:p>
          <a:p>
            <a:pPr algn="l">
              <a:lnSpc>
                <a:spcPts val="2649"/>
              </a:lnSpc>
            </a:pPr>
          </a:p>
          <a:p>
            <a:pPr algn="l">
              <a:lnSpc>
                <a:spcPts val="2649"/>
              </a:lnSpc>
            </a:pPr>
          </a:p>
          <a:p>
            <a:pPr algn="l">
              <a:lnSpc>
                <a:spcPts val="2649"/>
              </a:lnSpc>
            </a:pPr>
          </a:p>
          <a:p>
            <a:pPr algn="l">
              <a:lnSpc>
                <a:spcPts val="2649"/>
              </a:lnSpc>
            </a:pPr>
          </a:p>
          <a:p>
            <a:pPr algn="l">
              <a:lnSpc>
                <a:spcPts val="2649"/>
              </a:lnSpc>
            </a:pPr>
          </a:p>
          <a:p>
            <a:pPr algn="l">
              <a:lnSpc>
                <a:spcPts val="2649"/>
              </a:lnSpc>
            </a:pPr>
          </a:p>
          <a:p>
            <a:pPr algn="l">
              <a:lnSpc>
                <a:spcPts val="2649"/>
              </a:lnSpc>
            </a:pPr>
          </a:p>
          <a:p>
            <a:pPr algn="l">
              <a:lnSpc>
                <a:spcPts val="2649"/>
              </a:lnSpc>
            </a:pPr>
          </a:p>
          <a:p>
            <a:pPr algn="l">
              <a:lnSpc>
                <a:spcPts val="2649"/>
              </a:lnSpc>
            </a:pPr>
          </a:p>
          <a:p>
            <a:pPr algn="l">
              <a:lnSpc>
                <a:spcPts val="2649"/>
              </a:lnSpc>
            </a:pPr>
          </a:p>
          <a:p>
            <a:pPr algn="l">
              <a:lnSpc>
                <a:spcPts val="2649"/>
              </a:lnSpc>
              <a:spcBef>
                <a:spcPct val="0"/>
              </a:spcBef>
            </a:pPr>
            <a:r>
              <a:rPr lang="en-US" sz="2499">
                <a:solidFill>
                  <a:srgbClr val="FFFFFF"/>
                </a:solidFill>
                <a:latin typeface="Montserrat"/>
                <a:ea typeface="Montserrat"/>
                <a:cs typeface="Montserrat"/>
                <a:sym typeface="Montserrat"/>
              </a:rPr>
              <a:t>Future Plans: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8689305" y="-576153"/>
            <a:ext cx="19197390" cy="12043082"/>
            <a:chOff x="0" y="0"/>
            <a:chExt cx="5056103" cy="3171840"/>
          </a:xfrm>
        </p:grpSpPr>
        <p:sp>
          <p:nvSpPr>
            <p:cNvPr name="Freeform 4" id="4"/>
            <p:cNvSpPr/>
            <p:nvPr/>
          </p:nvSpPr>
          <p:spPr>
            <a:xfrm flipH="false" flipV="false" rot="0">
              <a:off x="0" y="0"/>
              <a:ext cx="5056103" cy="3171841"/>
            </a:xfrm>
            <a:custGeom>
              <a:avLst/>
              <a:gdLst/>
              <a:ahLst/>
              <a:cxnLst/>
              <a:rect r="r" b="b" t="t" l="l"/>
              <a:pathLst>
                <a:path h="3171841" w="5056103">
                  <a:moveTo>
                    <a:pt x="0" y="0"/>
                  </a:moveTo>
                  <a:lnTo>
                    <a:pt x="5056103" y="0"/>
                  </a:lnTo>
                  <a:lnTo>
                    <a:pt x="5056103" y="3171841"/>
                  </a:lnTo>
                  <a:lnTo>
                    <a:pt x="0" y="3171841"/>
                  </a:lnTo>
                  <a:close/>
                </a:path>
              </a:pathLst>
            </a:custGeom>
            <a:gradFill rotWithShape="true">
              <a:gsLst>
                <a:gs pos="0">
                  <a:srgbClr val="231F1F">
                    <a:alpha val="0"/>
                  </a:srgbClr>
                </a:gs>
                <a:gs pos="100000">
                  <a:srgbClr val="000000">
                    <a:alpha val="67000"/>
                  </a:srgbClr>
                </a:gs>
              </a:gsLst>
              <a:lin ang="0"/>
            </a:gradFill>
          </p:spPr>
        </p:sp>
        <p:sp>
          <p:nvSpPr>
            <p:cNvPr name="TextBox 5" id="5"/>
            <p:cNvSpPr txBox="true"/>
            <p:nvPr/>
          </p:nvSpPr>
          <p:spPr>
            <a:xfrm>
              <a:off x="0" y="38100"/>
              <a:ext cx="5056103" cy="3133740"/>
            </a:xfrm>
            <a:prstGeom prst="rect">
              <a:avLst/>
            </a:prstGeom>
          </p:spPr>
          <p:txBody>
            <a:bodyPr anchor="ctr" rtlCol="false" tIns="50800" lIns="50800" bIns="50800" rIns="50800"/>
            <a:lstStyle/>
            <a:p>
              <a:pPr algn="ctr">
                <a:lnSpc>
                  <a:spcPts val="1778"/>
                </a:lnSpc>
              </a:pPr>
            </a:p>
          </p:txBody>
        </p:sp>
      </p:grpSp>
      <p:sp>
        <p:nvSpPr>
          <p:cNvPr name="Freeform 6" id="6"/>
          <p:cNvSpPr/>
          <p:nvPr/>
        </p:nvSpPr>
        <p:spPr>
          <a:xfrm flipH="false" flipV="false" rot="0">
            <a:off x="2334960" y="2363253"/>
            <a:ext cx="4948099" cy="5306272"/>
          </a:xfrm>
          <a:custGeom>
            <a:avLst/>
            <a:gdLst/>
            <a:ahLst/>
            <a:cxnLst/>
            <a:rect r="r" b="b" t="t" l="l"/>
            <a:pathLst>
              <a:path h="5306272" w="4948099">
                <a:moveTo>
                  <a:pt x="0" y="0"/>
                </a:moveTo>
                <a:lnTo>
                  <a:pt x="4948099" y="0"/>
                </a:lnTo>
                <a:lnTo>
                  <a:pt x="4948099" y="5306272"/>
                </a:lnTo>
                <a:lnTo>
                  <a:pt x="0" y="5306272"/>
                </a:lnTo>
                <a:lnTo>
                  <a:pt x="0" y="0"/>
                </a:lnTo>
                <a:close/>
              </a:path>
            </a:pathLst>
          </a:custGeom>
          <a:blipFill>
            <a:blip r:embed="rId3"/>
            <a:stretch>
              <a:fillRect l="0" t="0" r="0" b="0"/>
            </a:stretch>
          </a:blipFill>
        </p:spPr>
      </p:sp>
      <p:sp>
        <p:nvSpPr>
          <p:cNvPr name="TextBox 7" id="7"/>
          <p:cNvSpPr txBox="true"/>
          <p:nvPr/>
        </p:nvSpPr>
        <p:spPr>
          <a:xfrm rot="0">
            <a:off x="7606958" y="1306829"/>
            <a:ext cx="9428344" cy="1137014"/>
          </a:xfrm>
          <a:prstGeom prst="rect">
            <a:avLst/>
          </a:prstGeom>
        </p:spPr>
        <p:txBody>
          <a:bodyPr anchor="t" rtlCol="false" tIns="0" lIns="0" bIns="0" rIns="0">
            <a:spAutoFit/>
          </a:bodyPr>
          <a:lstStyle/>
          <a:p>
            <a:pPr algn="l">
              <a:lnSpc>
                <a:spcPts val="8728"/>
              </a:lnSpc>
              <a:spcBef>
                <a:spcPct val="0"/>
              </a:spcBef>
            </a:pPr>
            <a:r>
              <a:rPr lang="en-US" sz="8234">
                <a:solidFill>
                  <a:srgbClr val="FFFFFF"/>
                </a:solidFill>
                <a:latin typeface="Anton"/>
                <a:ea typeface="Anton"/>
                <a:cs typeface="Anton"/>
                <a:sym typeface="Anton"/>
              </a:rPr>
              <a:t>REFERENCES&amp;AI USAGES</a:t>
            </a:r>
          </a:p>
        </p:txBody>
      </p:sp>
      <p:sp>
        <p:nvSpPr>
          <p:cNvPr name="TextBox 8" id="8"/>
          <p:cNvSpPr txBox="true"/>
          <p:nvPr/>
        </p:nvSpPr>
        <p:spPr>
          <a:xfrm rot="0">
            <a:off x="7606958" y="3825875"/>
            <a:ext cx="9911453" cy="2673350"/>
          </a:xfrm>
          <a:prstGeom prst="rect">
            <a:avLst/>
          </a:prstGeom>
        </p:spPr>
        <p:txBody>
          <a:bodyPr anchor="t" rtlCol="false" tIns="0" lIns="0" bIns="0" rIns="0">
            <a:spAutoFit/>
          </a:bodyPr>
          <a:lstStyle/>
          <a:p>
            <a:pPr algn="l">
              <a:lnSpc>
                <a:spcPts val="2649"/>
              </a:lnSpc>
            </a:pPr>
            <a:r>
              <a:rPr lang="en-US" sz="2499">
                <a:solidFill>
                  <a:srgbClr val="FFFFFF"/>
                </a:solidFill>
                <a:latin typeface="Montserrat"/>
                <a:ea typeface="Montserrat"/>
                <a:cs typeface="Montserrat"/>
                <a:sym typeface="Montserrat"/>
              </a:rPr>
              <a:t>BADM-554 Enterprise Database Management Mini Project #2  UIUC Canvas Site </a:t>
            </a:r>
          </a:p>
          <a:p>
            <a:pPr algn="l">
              <a:lnSpc>
                <a:spcPts val="2649"/>
              </a:lnSpc>
            </a:pPr>
          </a:p>
          <a:p>
            <a:pPr algn="l">
              <a:lnSpc>
                <a:spcPts val="2649"/>
              </a:lnSpc>
            </a:pPr>
            <a:r>
              <a:rPr lang="en-US" sz="2499">
                <a:solidFill>
                  <a:srgbClr val="FFFFFF"/>
                </a:solidFill>
                <a:latin typeface="Montserrat"/>
                <a:ea typeface="Montserrat"/>
                <a:cs typeface="Montserrat"/>
                <a:sym typeface="Montserrat"/>
              </a:rPr>
              <a:t>Dune Analytics erc20_ethereum.evt_transfer table</a:t>
            </a:r>
          </a:p>
          <a:p>
            <a:pPr algn="l">
              <a:lnSpc>
                <a:spcPts val="2649"/>
              </a:lnSpc>
            </a:pPr>
          </a:p>
          <a:p>
            <a:pPr algn="l">
              <a:lnSpc>
                <a:spcPts val="2649"/>
              </a:lnSpc>
            </a:pPr>
            <a:r>
              <a:rPr lang="en-US" sz="2499">
                <a:solidFill>
                  <a:srgbClr val="FFFFFF"/>
                </a:solidFill>
                <a:latin typeface="Montserrat"/>
                <a:ea typeface="Montserrat"/>
                <a:cs typeface="Montserrat"/>
                <a:sym typeface="Montserrat"/>
              </a:rPr>
              <a:t>AI Usage: </a:t>
            </a:r>
          </a:p>
          <a:p>
            <a:pPr algn="l" marL="539749" indent="-269875" lvl="1">
              <a:lnSpc>
                <a:spcPts val="2649"/>
              </a:lnSpc>
              <a:buAutoNum type="arabicPeriod" startAt="1"/>
            </a:pPr>
            <a:r>
              <a:rPr lang="en-US" sz="2499">
                <a:solidFill>
                  <a:srgbClr val="FFFFFF"/>
                </a:solidFill>
                <a:latin typeface="Montserrat"/>
                <a:ea typeface="Montserrat"/>
                <a:cs typeface="Montserrat"/>
                <a:sym typeface="Montserrat"/>
              </a:rPr>
              <a:t> stablecoin analysis metrics brainstroming</a:t>
            </a:r>
          </a:p>
          <a:p>
            <a:pPr algn="l" marL="539749" indent="-269875" lvl="1">
              <a:lnSpc>
                <a:spcPts val="2649"/>
              </a:lnSpc>
              <a:spcBef>
                <a:spcPct val="0"/>
              </a:spcBef>
              <a:buAutoNum type="arabicPeriod" startAt="1"/>
            </a:pPr>
            <a:r>
              <a:rPr lang="en-US" sz="2499">
                <a:solidFill>
                  <a:srgbClr val="FFFFFF"/>
                </a:solidFill>
                <a:latin typeface="Montserrat"/>
                <a:ea typeface="Montserrat"/>
                <a:cs typeface="Montserrat"/>
                <a:sym typeface="Montserrat"/>
              </a:rPr>
              <a:t> some SQL codes corrections on Dune Analytics </a:t>
            </a:r>
          </a:p>
        </p:txBody>
      </p:sp>
      <p:sp>
        <p:nvSpPr>
          <p:cNvPr name="Freeform 9" id="9"/>
          <p:cNvSpPr/>
          <p:nvPr/>
        </p:nvSpPr>
        <p:spPr>
          <a:xfrm flipH="false" flipV="false" rot="0">
            <a:off x="1589121" y="5349145"/>
            <a:ext cx="5181590" cy="2892269"/>
          </a:xfrm>
          <a:custGeom>
            <a:avLst/>
            <a:gdLst/>
            <a:ahLst/>
            <a:cxnLst/>
            <a:rect r="r" b="b" t="t" l="l"/>
            <a:pathLst>
              <a:path h="2892269" w="5181590">
                <a:moveTo>
                  <a:pt x="0" y="0"/>
                </a:moveTo>
                <a:lnTo>
                  <a:pt x="5181590" y="0"/>
                </a:lnTo>
                <a:lnTo>
                  <a:pt x="5181590" y="2892269"/>
                </a:lnTo>
                <a:lnTo>
                  <a:pt x="0" y="28922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33363" y="2115940"/>
            <a:ext cx="5181590" cy="2892269"/>
          </a:xfrm>
          <a:custGeom>
            <a:avLst/>
            <a:gdLst/>
            <a:ahLst/>
            <a:cxnLst/>
            <a:rect r="r" b="b" t="t" l="l"/>
            <a:pathLst>
              <a:path h="2892269" w="5181590">
                <a:moveTo>
                  <a:pt x="0" y="0"/>
                </a:moveTo>
                <a:lnTo>
                  <a:pt x="5181590" y="0"/>
                </a:lnTo>
                <a:lnTo>
                  <a:pt x="5181590" y="2892270"/>
                </a:lnTo>
                <a:lnTo>
                  <a:pt x="0" y="28922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DAG5czpqxjE</dc:identifier>
  <dcterms:modified xsi:type="dcterms:W3CDTF">2011-08-01T06:04:30Z</dcterms:modified>
  <cp:revision>1</cp:revision>
  <dc:title>Brown Modern Cryptocurrency Presentation</dc:title>
</cp:coreProperties>
</file>